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82" r:id="rId11"/>
    <p:sldId id="265" r:id="rId12"/>
    <p:sldId id="266" r:id="rId13"/>
    <p:sldId id="283" r:id="rId14"/>
    <p:sldId id="291" r:id="rId15"/>
    <p:sldId id="267" r:id="rId16"/>
    <p:sldId id="268" r:id="rId17"/>
    <p:sldId id="269" r:id="rId18"/>
    <p:sldId id="284" r:id="rId19"/>
    <p:sldId id="270" r:id="rId20"/>
    <p:sldId id="271" r:id="rId21"/>
    <p:sldId id="272" r:id="rId22"/>
    <p:sldId id="285" r:id="rId23"/>
    <p:sldId id="286" r:id="rId24"/>
    <p:sldId id="274" r:id="rId25"/>
    <p:sldId id="275" r:id="rId26"/>
    <p:sldId id="276" r:id="rId27"/>
    <p:sldId id="277" r:id="rId28"/>
    <p:sldId id="278" r:id="rId29"/>
    <p:sldId id="279" r:id="rId30"/>
    <p:sldId id="280" r:id="rId31"/>
    <p:sldId id="287" r:id="rId32"/>
    <p:sldId id="288" r:id="rId33"/>
    <p:sldId id="289" r:id="rId34"/>
    <p:sldId id="290" r:id="rId35"/>
    <p:sldId id="292" r:id="rId36"/>
    <p:sldId id="293" r:id="rId37"/>
    <p:sldId id="294" r:id="rId38"/>
    <p:sldId id="295" r:id="rId39"/>
    <p:sldId id="296" r:id="rId40"/>
    <p:sldId id="281"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n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13" autoAdjust="0"/>
  </p:normalViewPr>
  <p:slideViewPr>
    <p:cSldViewPr>
      <p:cViewPr varScale="1">
        <p:scale>
          <a:sx n="105" d="100"/>
          <a:sy n="105" d="100"/>
        </p:scale>
        <p:origin x="18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8D880C-C910-4CD5-AFBE-FB558A0DA106}" type="slidenum">
              <a:rPr lang="ru-RU"/>
              <a:pPr>
                <a:defRPr/>
              </a:pPr>
              <a:t>‹#›</a:t>
            </a:fld>
            <a:endParaRPr lang="ru-RU"/>
          </a:p>
        </p:txBody>
      </p:sp>
    </p:spTree>
    <p:extLst>
      <p:ext uri="{BB962C8B-B14F-4D97-AF65-F5344CB8AC3E}">
        <p14:creationId xmlns:p14="http://schemas.microsoft.com/office/powerpoint/2010/main" val="343038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DB99937-41DA-4C45-8862-8A10CFFEEA81}" type="slidenum">
              <a:rPr lang="ru-RU" smtClean="0"/>
              <a:pPr/>
              <a:t>1</a:t>
            </a:fld>
            <a:endParaRPr lang="ru-RU"/>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3F3E20E7-7097-4808-93AC-28CC00CBDF66}" type="slidenum">
              <a:rPr lang="ru-RU" smtClean="0"/>
              <a:pPr/>
              <a:t>11</a:t>
            </a:fld>
            <a:endParaRPr lang="ru-RU"/>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FC36C200-3FBE-4455-B7B2-0BD65591C337}" type="slidenum">
              <a:rPr lang="ru-RU" smtClean="0"/>
              <a:pPr/>
              <a:t>12</a:t>
            </a:fld>
            <a:endParaRPr lang="ru-RU"/>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11F7B755-D1BD-4E07-A06F-62A825D038F4}" type="slidenum">
              <a:rPr lang="ru-RU" smtClean="0"/>
              <a:pPr/>
              <a:t>15</a:t>
            </a:fld>
            <a:endParaRPr lang="ru-RU"/>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7AAC7A61-0146-42E6-82D4-009E16128C78}" type="slidenum">
              <a:rPr lang="ru-RU" smtClean="0"/>
              <a:pPr/>
              <a:t>16</a:t>
            </a:fld>
            <a:endParaRPr lang="ru-RU"/>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B2CD25A7-9AF1-4762-A5B2-00C0EDFFBE47}" type="slidenum">
              <a:rPr lang="ru-RU" smtClean="0"/>
              <a:pPr/>
              <a:t>17</a:t>
            </a:fld>
            <a:endParaRPr lang="ru-RU"/>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CB2E996B-CB05-44C1-B023-54CF1BABBD7D}" type="slidenum">
              <a:rPr lang="ru-RU" smtClean="0"/>
              <a:pPr/>
              <a:t>19</a:t>
            </a:fld>
            <a:endParaRPr lang="ru-RU"/>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4612EB9-0B18-4544-B239-38A8974B603E}" type="slidenum">
              <a:rPr lang="ru-RU" smtClean="0"/>
              <a:pPr/>
              <a:t>2</a:t>
            </a:fld>
            <a:endParaRPr lang="ru-RU"/>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2E61672B-7E3E-4E4A-A522-1DF84C3317C7}" type="slidenum">
              <a:rPr lang="ru-RU" smtClean="0"/>
              <a:pPr/>
              <a:t>20</a:t>
            </a:fld>
            <a:endParaRPr lang="ru-RU"/>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D436EA3F-FF5F-4662-9A9C-00B171DCA42A}" type="slidenum">
              <a:rPr lang="ru-RU" smtClean="0"/>
              <a:pPr/>
              <a:t>21</a:t>
            </a:fld>
            <a:endParaRPr lang="ru-RU"/>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4C88B6D-C248-475A-8AD0-1553AAA6E891}" type="slidenum">
              <a:rPr lang="ru-RU" smtClean="0"/>
              <a:pPr/>
              <a:t>24</a:t>
            </a:fld>
            <a:endParaRPr lang="ru-RU"/>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0734A554-311B-4D67-A6C8-6CC336A70125}" type="slidenum">
              <a:rPr lang="ru-RU" smtClean="0"/>
              <a:pPr/>
              <a:t>25</a:t>
            </a:fld>
            <a:endParaRPr lang="ru-RU"/>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D666D4EB-1E9E-4353-9CB4-18198AB59578}" type="slidenum">
              <a:rPr lang="ru-RU" smtClean="0"/>
              <a:pPr/>
              <a:t>26</a:t>
            </a:fld>
            <a:endParaRPr lang="ru-RU"/>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747869E1-E764-43F9-BD2C-6E735D5712B9}" type="slidenum">
              <a:rPr lang="ru-RU" smtClean="0"/>
              <a:pPr/>
              <a:t>27</a:t>
            </a:fld>
            <a:endParaRPr lang="ru-RU"/>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6BAB5FCA-7444-4E9B-87C9-04EAB1D3E0C0}" type="slidenum">
              <a:rPr lang="ru-RU" smtClean="0"/>
              <a:pPr/>
              <a:t>28</a:t>
            </a:fld>
            <a:endParaRPr lang="ru-RU"/>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F595DCF-280A-41E7-B955-D53684801050}" type="slidenum">
              <a:rPr lang="ru-RU" smtClean="0"/>
              <a:pPr/>
              <a:t>29</a:t>
            </a:fld>
            <a:endParaRPr lang="ru-RU"/>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43AA29D-92AA-4425-AFB6-62F5C126E24E}" type="slidenum">
              <a:rPr lang="ru-RU" smtClean="0"/>
              <a:pPr/>
              <a:t>3</a:t>
            </a:fld>
            <a:endParaRPr lang="ru-RU"/>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CEFDF2B0-92D8-4E5C-BD64-3D5322A39B5A}" type="slidenum">
              <a:rPr lang="ru-RU" smtClean="0"/>
              <a:pPr/>
              <a:t>30</a:t>
            </a:fld>
            <a:endParaRPr lang="ru-RU"/>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ln/>
        </p:spPr>
      </p:sp>
      <p:sp>
        <p:nvSpPr>
          <p:cNvPr id="7885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ln/>
        </p:spPr>
      </p:sp>
      <p:sp>
        <p:nvSpPr>
          <p:cNvPr id="8089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ln/>
        </p:spPr>
      </p:sp>
      <p:sp>
        <p:nvSpPr>
          <p:cNvPr id="911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00792456-2164-4309-B6D7-5429C03B60F1}" type="slidenum">
              <a:rPr lang="ru-RU" smtClean="0"/>
              <a:pPr/>
              <a:t>4</a:t>
            </a:fld>
            <a:endParaRPr lang="ru-RU"/>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95E66DFB-CDFA-4B03-B844-B6636F83C599}" type="slidenum">
              <a:rPr lang="ru-RU" smtClean="0"/>
              <a:pPr/>
              <a:t>40</a:t>
            </a:fld>
            <a:endParaRPr lang="ru-RU"/>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188B57F-9D01-48CF-9827-D1C40B7FBB12}" type="slidenum">
              <a:rPr lang="ru-RU" smtClean="0"/>
              <a:pPr/>
              <a:t>5</a:t>
            </a:fld>
            <a:endParaRPr lang="ru-RU"/>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A2AD652-9331-41C6-9998-2B7867D73E87}" type="slidenum">
              <a:rPr lang="ru-RU" smtClean="0"/>
              <a:pPr/>
              <a:t>6</a:t>
            </a:fld>
            <a:endParaRPr lang="ru-RU"/>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607FC838-A36B-455A-84F1-B116A32CBA67}" type="slidenum">
              <a:rPr lang="ru-RU" smtClean="0"/>
              <a:pPr/>
              <a:t>7</a:t>
            </a:fld>
            <a:endParaRPr lang="ru-RU"/>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1E087606-DA1A-4A28-B5CA-ED22256B8385}" type="slidenum">
              <a:rPr lang="ru-RU" smtClean="0"/>
              <a:pPr/>
              <a:t>8</a:t>
            </a:fld>
            <a:endParaRPr 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4A47AB75-0AE4-4B9E-A952-28EEDFDDCAFB}" type="slidenum">
              <a:rPr lang="ru-RU" smtClean="0"/>
              <a:pPr/>
              <a:t>9</a:t>
            </a:fld>
            <a:endParaRPr lang="ru-RU"/>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1138"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fld id="{A5517D05-50EB-4065-A5AD-1E639A4F76D0}" type="datetimeFigureOut">
              <a:rPr lang="ru-RU"/>
              <a:pPr>
                <a:defRPr/>
              </a:pPr>
              <a:t>17.03.2020</a:t>
            </a:fld>
            <a:endParaRPr lang="ru-RU"/>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B3DCEB55-AC79-44BA-968C-A8F3D59D199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E80ECA13-294B-422D-9004-84AA9368938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B36D3D04-FBAF-40BE-8B61-0CA4963C2DA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BBE2562B-F794-43A6-9DEA-31FE51160062}"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1556BEBD-A067-4F53-953B-01913B06AC5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A288FF3C-6DDB-4C61-BF52-E1380C45569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D2C7937-848E-4768-BAA4-D7FEB86CEEB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fld id="{2016B3E6-20EA-4655-BA94-D400EAD487B4}"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A946581-C5B4-44E7-8D13-5EF4DD1C7F7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6"/>
          <p:cNvSpPr>
            <a:spLocks noGrp="1" noChangeArrowheads="1"/>
          </p:cNvSpPr>
          <p:nvPr>
            <p:ph type="dt" sz="half" idx="10"/>
          </p:nvPr>
        </p:nvSpPr>
        <p:spPr>
          <a:ln/>
        </p:spPr>
        <p:txBody>
          <a:bodyPr/>
          <a:lstStyle>
            <a:lvl1pPr>
              <a:defRPr/>
            </a:lvl1pPr>
          </a:lstStyle>
          <a:p>
            <a:pPr>
              <a:defRPr/>
            </a:pPr>
            <a:fld id="{2615C6E1-6C34-480C-A5A8-1E48FA916FE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2BDC07B4-58D2-4D62-8C37-ECF12ADDD30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6"/>
          <p:cNvSpPr>
            <a:spLocks noGrp="1" noChangeArrowheads="1"/>
          </p:cNvSpPr>
          <p:nvPr>
            <p:ph type="dt" sz="half" idx="10"/>
          </p:nvPr>
        </p:nvSpPr>
        <p:spPr>
          <a:ln/>
        </p:spPr>
        <p:txBody>
          <a:bodyPr/>
          <a:lstStyle>
            <a:lvl1pPr>
              <a:defRPr/>
            </a:lvl1pPr>
          </a:lstStyle>
          <a:p>
            <a:pPr>
              <a:defRPr/>
            </a:pPr>
            <a:fld id="{7DFC4001-17E4-4A7F-9688-9E1B031196D1}" type="datetimeFigureOut">
              <a:rPr lang="ru-RU"/>
              <a:pPr>
                <a:defRPr/>
              </a:pPr>
              <a:t>17.03.2020</a:t>
            </a:fld>
            <a:endParaRPr lang="ru-RU"/>
          </a:p>
        </p:txBody>
      </p:sp>
      <p:sp>
        <p:nvSpPr>
          <p:cNvPr id="8" name="Rectangle 7"/>
          <p:cNvSpPr>
            <a:spLocks noGrp="1" noChangeArrowheads="1"/>
          </p:cNvSpPr>
          <p:nvPr>
            <p:ph type="ftr" sz="quarter" idx="11"/>
          </p:nvPr>
        </p:nvSpPr>
        <p:spPr>
          <a:ln/>
        </p:spPr>
        <p:txBody>
          <a:bodyPr/>
          <a:lstStyle>
            <a:lvl1pPr>
              <a:defRPr/>
            </a:lvl1pPr>
          </a:lstStyle>
          <a:p>
            <a:pPr>
              <a:defRPr/>
            </a:pPr>
            <a:endParaRPr lang="ru-RU"/>
          </a:p>
        </p:txBody>
      </p:sp>
      <p:sp>
        <p:nvSpPr>
          <p:cNvPr id="9" name="Rectangle 8"/>
          <p:cNvSpPr>
            <a:spLocks noGrp="1" noChangeArrowheads="1"/>
          </p:cNvSpPr>
          <p:nvPr>
            <p:ph type="sldNum" sz="quarter" idx="12"/>
          </p:nvPr>
        </p:nvSpPr>
        <p:spPr>
          <a:ln/>
        </p:spPr>
        <p:txBody>
          <a:bodyPr/>
          <a:lstStyle>
            <a:lvl1pPr>
              <a:defRPr/>
            </a:lvl1pPr>
          </a:lstStyle>
          <a:p>
            <a:pPr>
              <a:defRPr/>
            </a:pPr>
            <a:fld id="{7C4CABCC-DE4C-46EC-B70D-65D399805F3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6"/>
          <p:cNvSpPr>
            <a:spLocks noGrp="1" noChangeArrowheads="1"/>
          </p:cNvSpPr>
          <p:nvPr>
            <p:ph type="dt" sz="half" idx="10"/>
          </p:nvPr>
        </p:nvSpPr>
        <p:spPr>
          <a:ln/>
        </p:spPr>
        <p:txBody>
          <a:bodyPr/>
          <a:lstStyle>
            <a:lvl1pPr>
              <a:defRPr/>
            </a:lvl1pPr>
          </a:lstStyle>
          <a:p>
            <a:pPr>
              <a:defRPr/>
            </a:pPr>
            <a:fld id="{D38D6855-8FDC-45B0-82AF-7A9F1D53742E}" type="datetimeFigureOut">
              <a:rPr lang="ru-RU"/>
              <a:pPr>
                <a:defRPr/>
              </a:pPr>
              <a:t>17.03.2020</a:t>
            </a:fld>
            <a:endParaRPr lang="ru-RU"/>
          </a:p>
        </p:txBody>
      </p:sp>
      <p:sp>
        <p:nvSpPr>
          <p:cNvPr id="4" name="Rectangle 7"/>
          <p:cNvSpPr>
            <a:spLocks noGrp="1" noChangeArrowheads="1"/>
          </p:cNvSpPr>
          <p:nvPr>
            <p:ph type="ftr" sz="quarter" idx="11"/>
          </p:nvPr>
        </p:nvSpPr>
        <p:spPr>
          <a:ln/>
        </p:spPr>
        <p:txBody>
          <a:bodyPr/>
          <a:lstStyle>
            <a:lvl1pPr>
              <a:defRPr/>
            </a:lvl1pPr>
          </a:lstStyle>
          <a:p>
            <a:pPr>
              <a:defRPr/>
            </a:pPr>
            <a:endParaRPr lang="ru-RU"/>
          </a:p>
        </p:txBody>
      </p:sp>
      <p:sp>
        <p:nvSpPr>
          <p:cNvPr id="5" name="Rectangle 8"/>
          <p:cNvSpPr>
            <a:spLocks noGrp="1" noChangeArrowheads="1"/>
          </p:cNvSpPr>
          <p:nvPr>
            <p:ph type="sldNum" sz="quarter" idx="12"/>
          </p:nvPr>
        </p:nvSpPr>
        <p:spPr>
          <a:ln/>
        </p:spPr>
        <p:txBody>
          <a:bodyPr/>
          <a:lstStyle>
            <a:lvl1pPr>
              <a:defRPr/>
            </a:lvl1pPr>
          </a:lstStyle>
          <a:p>
            <a:pPr>
              <a:defRPr/>
            </a:pPr>
            <a:fld id="{A631BFA2-FBB0-4F94-BC95-A5CC777DF4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95D3734B-481F-48B5-8A2F-5D8C4D2BD3AE}" type="datetimeFigureOut">
              <a:rPr lang="ru-RU"/>
              <a:pPr>
                <a:defRPr/>
              </a:pPr>
              <a:t>17.03.2020</a:t>
            </a:fld>
            <a:endParaRPr lang="ru-RU"/>
          </a:p>
        </p:txBody>
      </p:sp>
      <p:sp>
        <p:nvSpPr>
          <p:cNvPr id="3" name="Rectangle 7"/>
          <p:cNvSpPr>
            <a:spLocks noGrp="1" noChangeArrowheads="1"/>
          </p:cNvSpPr>
          <p:nvPr>
            <p:ph type="ftr" sz="quarter" idx="11"/>
          </p:nvPr>
        </p:nvSpPr>
        <p:spPr>
          <a:ln/>
        </p:spPr>
        <p:txBody>
          <a:bodyPr/>
          <a:lstStyle>
            <a:lvl1pPr>
              <a:defRPr/>
            </a:lvl1pPr>
          </a:lstStyle>
          <a:p>
            <a:pPr>
              <a:defRPr/>
            </a:pPr>
            <a:endParaRPr lang="ru-RU"/>
          </a:p>
        </p:txBody>
      </p:sp>
      <p:sp>
        <p:nvSpPr>
          <p:cNvPr id="4" name="Rectangle 8"/>
          <p:cNvSpPr>
            <a:spLocks noGrp="1" noChangeArrowheads="1"/>
          </p:cNvSpPr>
          <p:nvPr>
            <p:ph type="sldNum" sz="quarter" idx="12"/>
          </p:nvPr>
        </p:nvSpPr>
        <p:spPr>
          <a:ln/>
        </p:spPr>
        <p:txBody>
          <a:bodyPr/>
          <a:lstStyle>
            <a:lvl1pPr>
              <a:defRPr/>
            </a:lvl1pPr>
          </a:lstStyle>
          <a:p>
            <a:pPr>
              <a:defRPr/>
            </a:pPr>
            <a:fld id="{4D0EEE62-F8F2-4D3E-9110-68064BF4746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0DAA50F1-7202-45B7-B0DA-82E6B12568F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6DF7C757-88FD-483E-BEF5-4ED10D48A51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42CE4002-8013-4D05-97FE-6DBA7E3A663C}"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4765430E-E58F-4B09-A234-B6FAFA36C39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9011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011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ru-RU"/>
          </a:p>
        </p:txBody>
      </p:sp>
      <p:sp>
        <p:nvSpPr>
          <p:cNvPr id="901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FA70DFD8-C96A-4CDC-9724-B56B424BB9A1}" type="datetimeFigureOut">
              <a:rPr lang="ru-RU"/>
              <a:pPr>
                <a:defRPr/>
              </a:pPr>
              <a:t>17.03.2020</a:t>
            </a:fld>
            <a:endParaRPr lang="ru-RU"/>
          </a:p>
        </p:txBody>
      </p:sp>
      <p:sp>
        <p:nvSpPr>
          <p:cNvPr id="901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ru-RU"/>
          </a:p>
        </p:txBody>
      </p:sp>
      <p:sp>
        <p:nvSpPr>
          <p:cNvPr id="901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23F230CE-0668-4EB4-8161-F196C6DDB48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ru.wikipedia.org/wiki/%D0%92%D0%B5%D1%80%D0%BC%D0%B5%D0%BB%D1%8C,_%D0%98%D0%B7%D1%80%D0%B0%D0%B8%D0%BB%D1%8C_%D0%93%D0%B0%D0%BC%D1%88%D0%B5%D0%B5%D0%B2%D0%B8%D1%87"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685800" y="1370013"/>
            <a:ext cx="6965950" cy="2057400"/>
          </a:xfrm>
        </p:spPr>
        <p:txBody>
          <a:bodyPr anchor="ctr"/>
          <a:lstStyle/>
          <a:p>
            <a:pPr eaLnBrk="1" hangingPunct="1"/>
            <a:r>
              <a:rPr lang="ru-RU" sz="4000">
                <a:solidFill>
                  <a:schemeClr val="tx1"/>
                </a:solidFill>
              </a:rPr>
              <a:t>Уголовное право</a:t>
            </a:r>
          </a:p>
        </p:txBody>
      </p:sp>
      <p:sp>
        <p:nvSpPr>
          <p:cNvPr id="14338" name="Rectangle 3"/>
          <p:cNvSpPr>
            <a:spLocks noGrp="1" noChangeArrowheads="1"/>
          </p:cNvSpPr>
          <p:nvPr>
            <p:ph type="subTitle" idx="4294967295"/>
          </p:nvPr>
        </p:nvSpPr>
        <p:spPr>
          <a:xfrm>
            <a:off x="2152650" y="3922713"/>
            <a:ext cx="6108700" cy="1663700"/>
          </a:xfrm>
        </p:spPr>
        <p:txBody>
          <a:bodyPr/>
          <a:lstStyle/>
          <a:p>
            <a:pPr marL="0" indent="0" eaLnBrk="1" hangingPunct="1">
              <a:buFont typeface="Wingdings" pitchFamily="2" charset="2"/>
              <a:buNone/>
            </a:pP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114300" y="260350"/>
            <a:ext cx="2052638"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Качественная</a:t>
            </a:r>
          </a:p>
          <a:p>
            <a:pPr algn="ctr">
              <a:defRPr/>
            </a:pPr>
            <a:r>
              <a:rPr lang="ru-RU">
                <a:solidFill>
                  <a:schemeClr val="tx1"/>
                </a:solidFill>
                <a:latin typeface="Arial" charset="0"/>
              </a:rPr>
              <a:t> сторона</a:t>
            </a:r>
          </a:p>
          <a:p>
            <a:pPr algn="ctr">
              <a:defRPr/>
            </a:pPr>
            <a:r>
              <a:rPr lang="ru-RU">
                <a:solidFill>
                  <a:schemeClr val="tx1"/>
                </a:solidFill>
                <a:latin typeface="Arial" charset="0"/>
              </a:rPr>
              <a:t>(характер)</a:t>
            </a:r>
          </a:p>
        </p:txBody>
      </p:sp>
      <p:sp>
        <p:nvSpPr>
          <p:cNvPr id="5" name="Блок-схема: процесс 4"/>
          <p:cNvSpPr/>
          <p:nvPr/>
        </p:nvSpPr>
        <p:spPr>
          <a:xfrm>
            <a:off x="5724525" y="260350"/>
            <a:ext cx="2016125"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Количественная сторона</a:t>
            </a:r>
          </a:p>
          <a:p>
            <a:pPr algn="ctr">
              <a:defRPr/>
            </a:pPr>
            <a:r>
              <a:rPr lang="ru-RU">
                <a:solidFill>
                  <a:schemeClr val="tx1"/>
                </a:solidFill>
                <a:latin typeface="Arial" charset="0"/>
              </a:rPr>
              <a:t>(степень)</a:t>
            </a:r>
          </a:p>
        </p:txBody>
      </p:sp>
      <p:sp>
        <p:nvSpPr>
          <p:cNvPr id="6" name="Выноска со стрелками влево/вправо 5"/>
          <p:cNvSpPr/>
          <p:nvPr/>
        </p:nvSpPr>
        <p:spPr>
          <a:xfrm>
            <a:off x="2166938" y="260350"/>
            <a:ext cx="3744912" cy="194468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Общественная опасность</a:t>
            </a:r>
          </a:p>
        </p:txBody>
      </p:sp>
      <p:sp>
        <p:nvSpPr>
          <p:cNvPr id="7" name="Стрелка вниз 6"/>
          <p:cNvSpPr/>
          <p:nvPr/>
        </p:nvSpPr>
        <p:spPr>
          <a:xfrm>
            <a:off x="898525" y="23495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6491288" y="2349500"/>
            <a:ext cx="484187"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кругленный прямоугольник 8"/>
          <p:cNvSpPr/>
          <p:nvPr/>
        </p:nvSpPr>
        <p:spPr>
          <a:xfrm>
            <a:off x="53975" y="3330575"/>
            <a:ext cx="2657475" cy="3527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-Объект посягательства (жизнь, здоровье…);</a:t>
            </a:r>
          </a:p>
          <a:p>
            <a:pPr>
              <a:defRPr/>
            </a:pPr>
            <a:r>
              <a:rPr lang="ru-RU">
                <a:solidFill>
                  <a:schemeClr val="tx1"/>
                </a:solidFill>
                <a:latin typeface="Arial" charset="0"/>
              </a:rPr>
              <a:t>-Форма вины</a:t>
            </a:r>
          </a:p>
          <a:p>
            <a:pPr>
              <a:defRPr/>
            </a:pPr>
            <a:r>
              <a:rPr lang="ru-RU">
                <a:solidFill>
                  <a:schemeClr val="tx1"/>
                </a:solidFill>
                <a:latin typeface="Arial" charset="0"/>
              </a:rPr>
              <a:t>(умысел, неосторожность), мотив, цель.</a:t>
            </a:r>
          </a:p>
          <a:p>
            <a:pPr>
              <a:defRPr/>
            </a:pPr>
            <a:endParaRPr lang="ru-RU">
              <a:solidFill>
                <a:schemeClr val="tx1"/>
              </a:solidFill>
              <a:latin typeface="Arial" charset="0"/>
            </a:endParaRPr>
          </a:p>
          <a:p>
            <a:pPr>
              <a:defRPr/>
            </a:pPr>
            <a:endParaRPr lang="ru-RU">
              <a:solidFill>
                <a:schemeClr val="tx1"/>
              </a:solidFill>
              <a:latin typeface="Arial" charset="0"/>
            </a:endParaRPr>
          </a:p>
        </p:txBody>
      </p:sp>
      <p:sp>
        <p:nvSpPr>
          <p:cNvPr id="10" name="Скругленный прямоугольник 9"/>
          <p:cNvSpPr/>
          <p:nvPr/>
        </p:nvSpPr>
        <p:spPr>
          <a:xfrm>
            <a:off x="5435600" y="3330575"/>
            <a:ext cx="2376488" cy="3552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ё</a:t>
            </a:r>
          </a:p>
        </p:txBody>
      </p:sp>
      <p:sp>
        <p:nvSpPr>
          <p:cNvPr id="32776" name="TextBox 10"/>
          <p:cNvSpPr txBox="1">
            <a:spLocks noChangeArrowheads="1"/>
          </p:cNvSpPr>
          <p:nvPr/>
        </p:nvSpPr>
        <p:spPr bwMode="auto">
          <a:xfrm>
            <a:off x="5508625" y="3330575"/>
            <a:ext cx="2381250" cy="3968750"/>
          </a:xfrm>
          <a:prstGeom prst="rect">
            <a:avLst/>
          </a:prstGeom>
          <a:noFill/>
          <a:ln w="9525">
            <a:noFill/>
            <a:miter lim="800000"/>
            <a:headEnd/>
            <a:tailEnd/>
          </a:ln>
        </p:spPr>
        <p:txBody>
          <a:bodyPr>
            <a:spAutoFit/>
          </a:bodyPr>
          <a:lstStyle/>
          <a:p>
            <a:r>
              <a:rPr lang="ru-RU" b="1" i="1"/>
              <a:t>Обстоятельства </a:t>
            </a:r>
          </a:p>
          <a:p>
            <a:r>
              <a:rPr lang="ru-RU" b="1" i="1"/>
              <a:t>содеянного:</a:t>
            </a:r>
          </a:p>
          <a:p>
            <a:r>
              <a:rPr lang="ru-RU"/>
              <a:t>-способ, время, место совершения преступления;</a:t>
            </a:r>
          </a:p>
          <a:p>
            <a:r>
              <a:rPr lang="ru-RU"/>
              <a:t>-размер вреда и тяжесть последствий;</a:t>
            </a:r>
          </a:p>
          <a:p>
            <a:r>
              <a:rPr lang="ru-RU"/>
              <a:t>-степень осуществления преступного намерения.</a:t>
            </a:r>
          </a:p>
          <a:p>
            <a:endParaRPr lang="ru-RU"/>
          </a:p>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ru-RU" b="1">
                <a:solidFill>
                  <a:schemeClr val="tx1"/>
                </a:solidFill>
              </a:rPr>
              <a:t>Наказуемость</a:t>
            </a:r>
            <a:r>
              <a:rPr lang="ru-RU"/>
              <a:t> </a:t>
            </a:r>
          </a:p>
        </p:txBody>
      </p:sp>
      <p:sp>
        <p:nvSpPr>
          <p:cNvPr id="34818" name="Rectangle 3"/>
          <p:cNvSpPr>
            <a:spLocks noGrp="1" noChangeArrowheads="1"/>
          </p:cNvSpPr>
          <p:nvPr>
            <p:ph type="body" idx="4294967295"/>
          </p:nvPr>
        </p:nvSpPr>
        <p:spPr/>
        <p:txBody>
          <a:bodyPr/>
          <a:lstStyle/>
          <a:p>
            <a:pPr eaLnBrk="1" hangingPunct="1"/>
            <a:r>
              <a:rPr lang="ru-RU"/>
              <a:t>означает, что за совершение того или иного запрещенного уголовным законом деяния действующим УК предусмотрено определенное наказание.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ru-RU" b="1">
                <a:solidFill>
                  <a:schemeClr val="tx1"/>
                </a:solidFill>
              </a:rPr>
              <a:t>Виновность</a:t>
            </a:r>
            <a:r>
              <a:rPr lang="ru-RU">
                <a:solidFill>
                  <a:schemeClr val="tx1"/>
                </a:solidFill>
              </a:rPr>
              <a:t> </a:t>
            </a:r>
          </a:p>
        </p:txBody>
      </p:sp>
      <p:sp>
        <p:nvSpPr>
          <p:cNvPr id="36866" name="Rectangle 3"/>
          <p:cNvSpPr>
            <a:spLocks noGrp="1" noChangeArrowheads="1"/>
          </p:cNvSpPr>
          <p:nvPr>
            <p:ph type="body" idx="4294967295"/>
          </p:nvPr>
        </p:nvSpPr>
        <p:spPr/>
        <p:txBody>
          <a:bodyPr/>
          <a:lstStyle/>
          <a:p>
            <a:pPr eaLnBrk="1" hangingPunct="1"/>
            <a:r>
              <a:rPr lang="ru-RU"/>
              <a:t>— определенное психическое отношение к деянию и его последствиям со стороны лица, совершившего это деяние. Если дей­ствия лица невиновно вызвали общественно опасные последствия, то его поведение не является преступлением.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3"/>
          <p:cNvSpPr txBox="1">
            <a:spLocks noChangeArrowheads="1"/>
          </p:cNvSpPr>
          <p:nvPr/>
        </p:nvSpPr>
        <p:spPr bwMode="auto">
          <a:xfrm>
            <a:off x="3492500" y="620713"/>
            <a:ext cx="722313" cy="369887"/>
          </a:xfrm>
          <a:prstGeom prst="rect">
            <a:avLst/>
          </a:prstGeom>
          <a:noFill/>
          <a:ln w="9525">
            <a:noFill/>
            <a:miter lim="800000"/>
            <a:headEnd/>
            <a:tailEnd/>
          </a:ln>
        </p:spPr>
        <p:txBody>
          <a:bodyPr wrap="none">
            <a:spAutoFit/>
          </a:bodyPr>
          <a:lstStyle/>
          <a:p>
            <a:r>
              <a:rPr lang="ru-RU">
                <a:solidFill>
                  <a:schemeClr val="bg2"/>
                </a:solidFill>
              </a:rPr>
              <a:t>Вина</a:t>
            </a:r>
          </a:p>
        </p:txBody>
      </p:sp>
      <p:sp>
        <p:nvSpPr>
          <p:cNvPr id="5" name="Овал 4"/>
          <p:cNvSpPr/>
          <p:nvPr/>
        </p:nvSpPr>
        <p:spPr>
          <a:xfrm>
            <a:off x="2809401" y="347965"/>
            <a:ext cx="2088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Вина</a:t>
            </a:r>
          </a:p>
        </p:txBody>
      </p:sp>
      <p:cxnSp>
        <p:nvCxnSpPr>
          <p:cNvPr id="7" name="Прямая со стрелкой 6"/>
          <p:cNvCxnSpPr/>
          <p:nvPr/>
        </p:nvCxnSpPr>
        <p:spPr>
          <a:xfrm flipH="1">
            <a:off x="1403350" y="1262063"/>
            <a:ext cx="2089150" cy="582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214813" y="1262063"/>
            <a:ext cx="2012950" cy="654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580051" y="1840493"/>
            <a:ext cx="243637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Умысел</a:t>
            </a:r>
          </a:p>
        </p:txBody>
      </p:sp>
      <p:sp>
        <p:nvSpPr>
          <p:cNvPr id="11" name="Скругленный прямоугольник 10"/>
          <p:cNvSpPr/>
          <p:nvPr/>
        </p:nvSpPr>
        <p:spPr>
          <a:xfrm>
            <a:off x="5292080" y="1916832"/>
            <a:ext cx="23042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ru-RU" dirty="0">
                <a:ln w="19050">
                  <a:solidFill>
                    <a:schemeClr val="tx1"/>
                  </a:solidFill>
                </a:ln>
                <a:solidFill>
                  <a:schemeClr val="bg2"/>
                </a:solidFill>
              </a:rPr>
              <a:t>Неосторожность</a:t>
            </a:r>
          </a:p>
        </p:txBody>
      </p:sp>
      <p:cxnSp>
        <p:nvCxnSpPr>
          <p:cNvPr id="13" name="Прямая со стрелкой 12"/>
          <p:cNvCxnSpPr>
            <a:stCxn id="10" idx="2"/>
          </p:cNvCxnSpPr>
          <p:nvPr/>
        </p:nvCxnSpPr>
        <p:spPr>
          <a:xfrm flipH="1">
            <a:off x="352425" y="2754313"/>
            <a:ext cx="1446213"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10" idx="2"/>
          </p:cNvCxnSpPr>
          <p:nvPr/>
        </p:nvCxnSpPr>
        <p:spPr>
          <a:xfrm>
            <a:off x="1798638" y="2754313"/>
            <a:ext cx="1506537"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11" idx="2"/>
          </p:cNvCxnSpPr>
          <p:nvPr/>
        </p:nvCxnSpPr>
        <p:spPr>
          <a:xfrm flipH="1">
            <a:off x="4897438" y="2830513"/>
            <a:ext cx="1546225" cy="1030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1" idx="2"/>
          </p:cNvCxnSpPr>
          <p:nvPr/>
        </p:nvCxnSpPr>
        <p:spPr>
          <a:xfrm>
            <a:off x="6443663" y="2830513"/>
            <a:ext cx="1296987" cy="1174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a:spLocks noChangeArrowheads="1"/>
          </p:cNvSpPr>
          <p:nvPr/>
        </p:nvSpPr>
        <p:spPr bwMode="auto">
          <a:xfrm>
            <a:off x="2195513" y="3860800"/>
            <a:ext cx="1644650" cy="914400"/>
          </a:xfrm>
          <a:prstGeom prst="roundRect">
            <a:avLst>
              <a:gd name="adj" fmla="val 16667"/>
            </a:avLst>
          </a:prstGeom>
          <a:solidFill>
            <a:srgbClr val="666699"/>
          </a:solidFill>
          <a:ln w="25400" algn="ctr">
            <a:solidFill>
              <a:srgbClr val="9C865D"/>
            </a:solidFill>
            <a:round/>
            <a:headEnd/>
            <a:tailEnd/>
          </a:ln>
        </p:spPr>
        <p:txBody>
          <a:bodyPr anchor="ctr"/>
          <a:lstStyle/>
          <a:p>
            <a:pPr algn="ctr">
              <a:defRPr/>
            </a:pPr>
            <a:r>
              <a:rPr lang="ru-RU" dirty="0">
                <a:solidFill>
                  <a:schemeClr val="bg2"/>
                </a:solidFill>
                <a:latin typeface="+mn-lt"/>
              </a:rPr>
              <a:t>косвенный</a:t>
            </a:r>
          </a:p>
        </p:txBody>
      </p:sp>
      <p:sp>
        <p:nvSpPr>
          <p:cNvPr id="22" name="Скругленный прямоугольник 21"/>
          <p:cNvSpPr>
            <a:spLocks noChangeArrowheads="1"/>
          </p:cNvSpPr>
          <p:nvPr/>
        </p:nvSpPr>
        <p:spPr bwMode="auto">
          <a:xfrm>
            <a:off x="4284663" y="3860800"/>
            <a:ext cx="1727200" cy="914400"/>
          </a:xfrm>
          <a:prstGeom prst="roundRect">
            <a:avLst>
              <a:gd name="adj" fmla="val 16667"/>
            </a:avLst>
          </a:prstGeom>
          <a:solidFill>
            <a:srgbClr val="FF9900"/>
          </a:solidFill>
          <a:ln w="25400" algn="ctr">
            <a:solidFill>
              <a:srgbClr val="E7D8C1"/>
            </a:solidFill>
            <a:round/>
            <a:headEnd/>
            <a:tailEnd/>
          </a:ln>
        </p:spPr>
        <p:txBody>
          <a:bodyPr anchor="ctr"/>
          <a:lstStyle/>
          <a:p>
            <a:pPr algn="ctr">
              <a:defRPr/>
            </a:pPr>
            <a:r>
              <a:rPr lang="ru-RU" dirty="0">
                <a:solidFill>
                  <a:schemeClr val="bg2"/>
                </a:solidFill>
                <a:latin typeface="+mn-lt"/>
              </a:rPr>
              <a:t>легкомыслие</a:t>
            </a:r>
          </a:p>
        </p:txBody>
      </p:sp>
      <p:sp>
        <p:nvSpPr>
          <p:cNvPr id="23" name="Скругленный прямоугольник 22"/>
          <p:cNvSpPr>
            <a:spLocks noChangeArrowheads="1"/>
          </p:cNvSpPr>
          <p:nvPr/>
        </p:nvSpPr>
        <p:spPr bwMode="auto">
          <a:xfrm>
            <a:off x="7019925" y="3860800"/>
            <a:ext cx="1706563" cy="914400"/>
          </a:xfrm>
          <a:prstGeom prst="roundRect">
            <a:avLst>
              <a:gd name="adj" fmla="val 16667"/>
            </a:avLst>
          </a:prstGeom>
          <a:solidFill>
            <a:srgbClr val="FF9900"/>
          </a:solidFill>
          <a:ln w="25400" algn="ctr">
            <a:solidFill>
              <a:srgbClr val="9C865D"/>
            </a:solidFill>
            <a:round/>
            <a:headEnd/>
            <a:tailEnd/>
          </a:ln>
        </p:spPr>
        <p:txBody>
          <a:bodyPr anchor="ctr"/>
          <a:lstStyle/>
          <a:p>
            <a:pPr algn="ctr">
              <a:defRPr/>
            </a:pPr>
            <a:r>
              <a:rPr lang="ru-RU" dirty="0">
                <a:solidFill>
                  <a:schemeClr val="bg2"/>
                </a:solidFill>
                <a:latin typeface="+mn-lt"/>
              </a:rPr>
              <a:t>небрежность</a:t>
            </a:r>
          </a:p>
        </p:txBody>
      </p:sp>
      <p:sp>
        <p:nvSpPr>
          <p:cNvPr id="38926" name="Rectangle 16"/>
          <p:cNvSpPr>
            <a:spLocks noChangeArrowheads="1"/>
          </p:cNvSpPr>
          <p:nvPr/>
        </p:nvSpPr>
        <p:spPr bwMode="auto">
          <a:xfrm>
            <a:off x="179388" y="3860800"/>
            <a:ext cx="914400" cy="914400"/>
          </a:xfrm>
          <a:prstGeom prst="rect">
            <a:avLst/>
          </a:prstGeom>
          <a:solidFill>
            <a:schemeClr val="hlink"/>
          </a:solidFill>
          <a:ln w="9525">
            <a:solidFill>
              <a:schemeClr val="tx1"/>
            </a:solidFill>
            <a:miter lim="800000"/>
            <a:headEnd/>
            <a:tailEnd/>
          </a:ln>
        </p:spPr>
        <p:txBody>
          <a:bodyPr wrap="none" anchor="ctr"/>
          <a:lstStyle/>
          <a:p>
            <a:pPr algn="ctr"/>
            <a:r>
              <a:rPr lang="ru-RU"/>
              <a:t>прямой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1143000" y="304800"/>
            <a:ext cx="8001000" cy="1216025"/>
          </a:xfrm>
        </p:spPr>
        <p:txBody>
          <a:bodyPr/>
          <a:lstStyle/>
          <a:p>
            <a:pPr eaLnBrk="1" hangingPunct="1"/>
            <a:endParaRPr lang="ru-RU"/>
          </a:p>
        </p:txBody>
      </p:sp>
      <p:sp>
        <p:nvSpPr>
          <p:cNvPr id="40962" name="Rectangle 4"/>
          <p:cNvSpPr>
            <a:spLocks noChangeArrowheads="1"/>
          </p:cNvSpPr>
          <p:nvPr/>
        </p:nvSpPr>
        <p:spPr bwMode="auto">
          <a:xfrm>
            <a:off x="2987675" y="333375"/>
            <a:ext cx="3600450" cy="1223963"/>
          </a:xfrm>
          <a:prstGeom prst="rect">
            <a:avLst/>
          </a:prstGeom>
          <a:solidFill>
            <a:schemeClr val="accent1"/>
          </a:solidFill>
          <a:ln w="9525">
            <a:solidFill>
              <a:schemeClr val="tx1"/>
            </a:solidFill>
            <a:miter lim="800000"/>
            <a:headEnd/>
            <a:tailEnd/>
          </a:ln>
        </p:spPr>
        <p:txBody>
          <a:bodyPr wrap="none" anchor="ctr"/>
          <a:lstStyle/>
          <a:p>
            <a:pPr algn="ctr"/>
            <a:r>
              <a:rPr lang="ru-RU" sz="2000" b="1">
                <a:solidFill>
                  <a:schemeClr val="tx2"/>
                </a:solidFill>
              </a:rPr>
              <a:t>Компоненты вины</a:t>
            </a:r>
          </a:p>
        </p:txBody>
      </p:sp>
      <p:sp>
        <p:nvSpPr>
          <p:cNvPr id="40963" name="Line 5"/>
          <p:cNvSpPr>
            <a:spLocks noChangeShapeType="1"/>
          </p:cNvSpPr>
          <p:nvPr/>
        </p:nvSpPr>
        <p:spPr bwMode="auto">
          <a:xfrm flipH="1">
            <a:off x="1403350" y="1557338"/>
            <a:ext cx="3313113" cy="1727200"/>
          </a:xfrm>
          <a:prstGeom prst="line">
            <a:avLst/>
          </a:prstGeom>
          <a:noFill/>
          <a:ln w="9525">
            <a:solidFill>
              <a:schemeClr val="tx1"/>
            </a:solidFill>
            <a:round/>
            <a:headEnd/>
            <a:tailEnd type="triangle" w="med" len="med"/>
          </a:ln>
        </p:spPr>
        <p:txBody>
          <a:bodyPr/>
          <a:lstStyle/>
          <a:p>
            <a:endParaRPr lang="ru-RU"/>
          </a:p>
        </p:txBody>
      </p:sp>
      <p:sp>
        <p:nvSpPr>
          <p:cNvPr id="40964" name="Line 7"/>
          <p:cNvSpPr>
            <a:spLocks noChangeShapeType="1"/>
          </p:cNvSpPr>
          <p:nvPr/>
        </p:nvSpPr>
        <p:spPr bwMode="auto">
          <a:xfrm>
            <a:off x="4716463" y="1557338"/>
            <a:ext cx="1223962" cy="1584325"/>
          </a:xfrm>
          <a:prstGeom prst="line">
            <a:avLst/>
          </a:prstGeom>
          <a:noFill/>
          <a:ln w="9525">
            <a:solidFill>
              <a:schemeClr val="tx1"/>
            </a:solidFill>
            <a:round/>
            <a:headEnd/>
            <a:tailEnd type="triangle" w="med" len="med"/>
          </a:ln>
        </p:spPr>
        <p:txBody>
          <a:bodyPr/>
          <a:lstStyle/>
          <a:p>
            <a:endParaRPr lang="ru-RU"/>
          </a:p>
        </p:txBody>
      </p:sp>
      <p:sp>
        <p:nvSpPr>
          <p:cNvPr id="40965" name="Oval 8"/>
          <p:cNvSpPr>
            <a:spLocks noChangeArrowheads="1"/>
          </p:cNvSpPr>
          <p:nvPr/>
        </p:nvSpPr>
        <p:spPr bwMode="auto">
          <a:xfrm>
            <a:off x="395288" y="3213100"/>
            <a:ext cx="1944687" cy="914400"/>
          </a:xfrm>
          <a:prstGeom prst="ellipse">
            <a:avLst/>
          </a:prstGeom>
          <a:solidFill>
            <a:schemeClr val="accent1"/>
          </a:solidFill>
          <a:ln w="9525">
            <a:solidFill>
              <a:schemeClr val="tx1"/>
            </a:solidFill>
            <a:round/>
            <a:headEnd/>
            <a:tailEnd/>
          </a:ln>
        </p:spPr>
        <p:txBody>
          <a:bodyPr wrap="none" anchor="ctr"/>
          <a:lstStyle/>
          <a:p>
            <a:pPr algn="ctr"/>
            <a:r>
              <a:rPr lang="ru-RU"/>
              <a:t>сознание</a:t>
            </a:r>
          </a:p>
        </p:txBody>
      </p:sp>
      <p:sp>
        <p:nvSpPr>
          <p:cNvPr id="40966" name="Oval 9"/>
          <p:cNvSpPr>
            <a:spLocks noChangeArrowheads="1"/>
          </p:cNvSpPr>
          <p:nvPr/>
        </p:nvSpPr>
        <p:spPr bwMode="auto">
          <a:xfrm>
            <a:off x="4859338" y="3141663"/>
            <a:ext cx="1835150" cy="914400"/>
          </a:xfrm>
          <a:prstGeom prst="ellipse">
            <a:avLst/>
          </a:prstGeom>
          <a:solidFill>
            <a:schemeClr val="accent1"/>
          </a:solidFill>
          <a:ln w="9525">
            <a:solidFill>
              <a:schemeClr val="tx1"/>
            </a:solidFill>
            <a:round/>
            <a:headEnd/>
            <a:tailEnd/>
          </a:ln>
        </p:spPr>
        <p:txBody>
          <a:bodyPr wrap="none" anchor="ctr"/>
          <a:lstStyle/>
          <a:p>
            <a:pPr algn="ctr"/>
            <a:r>
              <a:rPr lang="ru-RU"/>
              <a:t>воля</a:t>
            </a:r>
          </a:p>
        </p:txBody>
      </p:sp>
      <p:sp>
        <p:nvSpPr>
          <p:cNvPr id="40967" name="AutoShape 10"/>
          <p:cNvSpPr>
            <a:spLocks noChangeArrowheads="1"/>
          </p:cNvSpPr>
          <p:nvPr/>
        </p:nvSpPr>
        <p:spPr bwMode="auto">
          <a:xfrm>
            <a:off x="2268538" y="2781300"/>
            <a:ext cx="2232025" cy="609600"/>
          </a:xfrm>
          <a:prstGeom prst="wedgeRectCallout">
            <a:avLst>
              <a:gd name="adj1" fmla="val -47440"/>
              <a:gd name="adj2" fmla="val 70051"/>
            </a:avLst>
          </a:prstGeom>
          <a:solidFill>
            <a:schemeClr val="accent1"/>
          </a:solidFill>
          <a:ln w="9525">
            <a:solidFill>
              <a:schemeClr val="tx1"/>
            </a:solidFill>
            <a:miter lim="800000"/>
            <a:headEnd/>
            <a:tailEnd/>
          </a:ln>
        </p:spPr>
        <p:txBody>
          <a:bodyPr/>
          <a:lstStyle/>
          <a:p>
            <a:pPr algn="ctr"/>
            <a:r>
              <a:rPr lang="ru-RU"/>
              <a:t>Интеллектуальный элемент</a:t>
            </a:r>
          </a:p>
        </p:txBody>
      </p:sp>
      <p:sp>
        <p:nvSpPr>
          <p:cNvPr id="40968" name="AutoShape 11"/>
          <p:cNvSpPr>
            <a:spLocks noChangeArrowheads="1"/>
          </p:cNvSpPr>
          <p:nvPr/>
        </p:nvSpPr>
        <p:spPr bwMode="auto">
          <a:xfrm flipV="1">
            <a:off x="6516688" y="2565400"/>
            <a:ext cx="1871662" cy="606425"/>
          </a:xfrm>
          <a:prstGeom prst="wedgeRectCallout">
            <a:avLst>
              <a:gd name="adj1" fmla="val -47880"/>
              <a:gd name="adj2" fmla="val -84296"/>
            </a:avLst>
          </a:prstGeom>
          <a:solidFill>
            <a:schemeClr val="accent1"/>
          </a:solidFill>
          <a:ln w="9525">
            <a:solidFill>
              <a:schemeClr val="tx1"/>
            </a:solidFill>
            <a:miter lim="800000"/>
            <a:headEnd/>
            <a:tailEnd/>
          </a:ln>
        </p:spPr>
        <p:txBody>
          <a:bodyPr rot="10800000"/>
          <a:lstStyle/>
          <a:p>
            <a:pPr algn="ctr"/>
            <a:r>
              <a:rPr lang="ru-RU"/>
              <a:t>Волевой элемент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nchor="ctr"/>
          <a:lstStyle/>
          <a:p>
            <a:pPr algn="ctr" eaLnBrk="1" hangingPunct="1"/>
            <a:r>
              <a:rPr lang="ru-RU"/>
              <a:t>Прямой умысел</a:t>
            </a:r>
          </a:p>
        </p:txBody>
      </p:sp>
      <p:sp>
        <p:nvSpPr>
          <p:cNvPr id="43010" name="Rectangle 3"/>
          <p:cNvSpPr>
            <a:spLocks noGrp="1" noChangeArrowheads="1"/>
          </p:cNvSpPr>
          <p:nvPr>
            <p:ph type="body" idx="4294967295"/>
          </p:nvPr>
        </p:nvSpPr>
        <p:spPr/>
        <p:txBody>
          <a:bodyPr/>
          <a:lstStyle/>
          <a:p>
            <a:pPr eaLnBrk="1" hangingPunct="1">
              <a:lnSpc>
                <a:spcPct val="80000"/>
              </a:lnSpc>
            </a:pPr>
            <a:r>
              <a:rPr lang="ru-RU" sz="2100" b="1" i="1"/>
              <a:t>Признаками прямого умысла являются:</a:t>
            </a:r>
          </a:p>
          <a:p>
            <a:pPr eaLnBrk="1" hangingPunct="1">
              <a:lnSpc>
                <a:spcPct val="80000"/>
              </a:lnSpc>
            </a:pPr>
            <a:r>
              <a:rPr lang="ru-RU" sz="2100"/>
              <a:t>1)  осознание лицом общественной опасности своих действий (бездействия);</a:t>
            </a:r>
          </a:p>
          <a:p>
            <a:pPr eaLnBrk="1" hangingPunct="1">
              <a:lnSpc>
                <a:spcPct val="80000"/>
              </a:lnSpc>
            </a:pPr>
            <a:r>
              <a:rPr lang="ru-RU" sz="2100"/>
              <a:t>2)  предвидение возможности или неизбежности наступления обще­ственно опасных последствий;</a:t>
            </a:r>
          </a:p>
          <a:p>
            <a:pPr eaLnBrk="1" hangingPunct="1">
              <a:lnSpc>
                <a:spcPct val="80000"/>
              </a:lnSpc>
            </a:pPr>
            <a:r>
              <a:rPr lang="ru-RU" sz="2100"/>
              <a:t>3) желание их наступления.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p:txBody>
          <a:bodyPr anchor="ctr"/>
          <a:lstStyle/>
          <a:p>
            <a:pPr algn="ctr" eaLnBrk="1" hangingPunct="1"/>
            <a:r>
              <a:rPr lang="ru-RU" b="1"/>
              <a:t>косвенный умысел</a:t>
            </a:r>
          </a:p>
        </p:txBody>
      </p:sp>
      <p:sp>
        <p:nvSpPr>
          <p:cNvPr id="45058" name="Rectangle 3"/>
          <p:cNvSpPr>
            <a:spLocks noGrp="1" noChangeArrowheads="1"/>
          </p:cNvSpPr>
          <p:nvPr>
            <p:ph type="body" idx="4294967295"/>
          </p:nvPr>
        </p:nvSpPr>
        <p:spPr/>
        <p:txBody>
          <a:bodyPr/>
          <a:lstStyle/>
          <a:p>
            <a:pPr eaLnBrk="1" hangingPunct="1"/>
            <a:r>
              <a:rPr lang="ru-RU"/>
              <a:t>1) осознание лицом общественной опасности своих действий;</a:t>
            </a:r>
          </a:p>
          <a:p>
            <a:pPr eaLnBrk="1" hangingPunct="1"/>
            <a:r>
              <a:rPr lang="ru-RU"/>
              <a:t>2) предвидение возможности наступления общественно опасных по­следствий;</a:t>
            </a:r>
          </a:p>
          <a:p>
            <a:pPr eaLnBrk="1" hangingPunct="1"/>
            <a:r>
              <a:rPr lang="ru-RU"/>
              <a:t>3) нежелание, но сознательное допущение этих последствий либо безразличное к ним отношение.</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idx="4294967295"/>
          </p:nvPr>
        </p:nvSpPr>
        <p:spPr/>
        <p:txBody>
          <a:bodyPr anchor="ctr"/>
          <a:lstStyle/>
          <a:p>
            <a:pPr algn="ctr" eaLnBrk="1" hangingPunct="1"/>
            <a:r>
              <a:rPr lang="ru-RU" sz="2400" b="1"/>
              <a:t>Легкомыслие (ст. 26)</a:t>
            </a:r>
            <a:br>
              <a:rPr lang="ru-RU" sz="2100" b="1">
                <a:solidFill>
                  <a:schemeClr val="tx1"/>
                </a:solidFill>
              </a:rPr>
            </a:br>
            <a:endParaRPr lang="ru-RU" sz="2100" b="1">
              <a:solidFill>
                <a:schemeClr val="tx1"/>
              </a:solidFill>
            </a:endParaRPr>
          </a:p>
        </p:txBody>
      </p:sp>
      <p:sp>
        <p:nvSpPr>
          <p:cNvPr id="47106" name="Rectangle 3"/>
          <p:cNvSpPr>
            <a:spLocks noGrp="1" noChangeArrowheads="1"/>
          </p:cNvSpPr>
          <p:nvPr>
            <p:ph type="body" idx="4294967295"/>
          </p:nvPr>
        </p:nvSpPr>
        <p:spPr/>
        <p:txBody>
          <a:bodyPr/>
          <a:lstStyle/>
          <a:p>
            <a:pPr eaLnBrk="1" hangingPunct="1">
              <a:lnSpc>
                <a:spcPct val="115000"/>
              </a:lnSpc>
            </a:pPr>
            <a:r>
              <a:rPr lang="ru-RU" sz="2100" b="1" i="1"/>
              <a:t>При легкомысленной вине</a:t>
            </a:r>
            <a:r>
              <a:rPr lang="ru-RU" sz="2100"/>
              <a:t> субъект предвидит возможность наступления общественно опасных последствий, но без достаточных к тому ос­нований самонадеянно рассчитывает на их предотвращение.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idx="4294967295"/>
          </p:nvPr>
        </p:nvSpPr>
        <p:spPr>
          <a:xfrm>
            <a:off x="219075" y="0"/>
            <a:ext cx="7477125" cy="1557338"/>
          </a:xfrm>
        </p:spPr>
        <p:txBody>
          <a:bodyPr anchor="ctr"/>
          <a:lstStyle/>
          <a:p>
            <a:pPr algn="ctr" eaLnBrk="1" hangingPunct="1"/>
            <a:r>
              <a:rPr lang="ru-RU" sz="2900" b="1"/>
              <a:t>Небрежность</a:t>
            </a:r>
            <a:br>
              <a:rPr lang="ru-RU" sz="2900" b="1"/>
            </a:br>
            <a:r>
              <a:rPr lang="ru-RU" sz="2900"/>
              <a:t> (ст. 26)</a:t>
            </a:r>
          </a:p>
        </p:txBody>
      </p:sp>
      <p:sp>
        <p:nvSpPr>
          <p:cNvPr id="49154" name="Объект 2"/>
          <p:cNvSpPr>
            <a:spLocks noGrp="1"/>
          </p:cNvSpPr>
          <p:nvPr>
            <p:ph idx="4294967295"/>
          </p:nvPr>
        </p:nvSpPr>
        <p:spPr>
          <a:xfrm>
            <a:off x="0" y="1844675"/>
            <a:ext cx="9036050" cy="4824413"/>
          </a:xfrm>
        </p:spPr>
        <p:txBody>
          <a:bodyPr/>
          <a:lstStyle/>
          <a:p>
            <a:pPr eaLnBrk="1" hangingPunct="1"/>
            <a:r>
              <a:rPr lang="ru-RU"/>
              <a:t>При </a:t>
            </a:r>
            <a:r>
              <a:rPr lang="ru-RU" b="1" i="1"/>
              <a:t>небрежной вине </a:t>
            </a:r>
            <a:r>
              <a:rPr lang="ru-RU"/>
              <a:t>лицо, совершая действие, не предвидит возможности наступления общественно опасных последствий, но при соответствующей внимательности и предусмотрительности оно </a:t>
            </a:r>
            <a:r>
              <a:rPr lang="ru-RU" b="1" i="1"/>
              <a:t>должно было и могло</a:t>
            </a:r>
            <a:r>
              <a:rPr lang="ru-RU"/>
              <a:t> по своим субъективным возможностям предвидеть эти последствия. </a:t>
            </a:r>
          </a:p>
          <a:p>
            <a:pPr eaLnBrk="1" hangingPunct="1"/>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idx="4294967295"/>
          </p:nvPr>
        </p:nvSpPr>
        <p:spPr/>
        <p:txBody>
          <a:bodyPr anchor="ctr"/>
          <a:lstStyle/>
          <a:p>
            <a:pPr algn="ctr" eaLnBrk="1" hangingPunct="1"/>
            <a:r>
              <a:rPr lang="ru-RU" sz="2500" b="1">
                <a:solidFill>
                  <a:schemeClr val="tx1"/>
                </a:solidFill>
              </a:rPr>
              <a:t>«Невиновное причинение вреда»</a:t>
            </a:r>
            <a:br>
              <a:rPr lang="ru-RU" sz="2500" b="1">
                <a:solidFill>
                  <a:schemeClr val="tx1"/>
                </a:solidFill>
              </a:rPr>
            </a:br>
            <a:r>
              <a:rPr lang="ru-RU" sz="2500" b="1">
                <a:solidFill>
                  <a:schemeClr val="tx1"/>
                </a:solidFill>
              </a:rPr>
              <a:t> (ст. 28 УК РФ).</a:t>
            </a:r>
            <a:br>
              <a:rPr lang="ru-RU" sz="3400"/>
            </a:br>
            <a:endParaRPr lang="ru-RU" sz="3400"/>
          </a:p>
        </p:txBody>
      </p:sp>
      <p:sp>
        <p:nvSpPr>
          <p:cNvPr id="51202" name="Rectangle 3"/>
          <p:cNvSpPr>
            <a:spLocks noGrp="1" noChangeArrowheads="1"/>
          </p:cNvSpPr>
          <p:nvPr>
            <p:ph type="body" idx="4294967295"/>
          </p:nvPr>
        </p:nvSpPr>
        <p:spPr/>
        <p:txBody>
          <a:bodyPr/>
          <a:lstStyle/>
          <a:p>
            <a:pPr eaLnBrk="1" hangingPunct="1"/>
            <a:r>
              <a:rPr lang="ru-RU"/>
              <a:t>Деяния, хотя и общественно опасные по характеру совершенных действий (бездействия), наступивших последствий, но совершенные невиновно, не относятся к числу преступлений, а следовательно, не влекут за собой наступления уголовной ответственности.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ru-RU"/>
              <a:t>юридическая ответственность</a:t>
            </a:r>
          </a:p>
        </p:txBody>
      </p:sp>
      <p:sp>
        <p:nvSpPr>
          <p:cNvPr id="16386" name="Rectangle 3"/>
          <p:cNvSpPr>
            <a:spLocks noGrp="1" noChangeArrowheads="1"/>
          </p:cNvSpPr>
          <p:nvPr>
            <p:ph type="body" idx="4294967295"/>
          </p:nvPr>
        </p:nvSpPr>
        <p:spPr/>
        <p:txBody>
          <a:bodyPr/>
          <a:lstStyle/>
          <a:p>
            <a:pPr eaLnBrk="1" hangingPunct="1"/>
            <a:r>
              <a:rPr lang="ru-RU"/>
              <a:t>Под юридической ответственностью понимается обязанность лица претерпевать неблагоприятные последствия, предусмотренные нормами права за совершенное правонарушение, и выражается в наложении на него конкретной меры государственного принуждения.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body" idx="4294967295"/>
          </p:nvPr>
        </p:nvSpPr>
        <p:spPr>
          <a:xfrm>
            <a:off x="0" y="115888"/>
            <a:ext cx="7740650" cy="5980112"/>
          </a:xfrm>
        </p:spPr>
        <p:txBody>
          <a:bodyPr/>
          <a:lstStyle/>
          <a:p>
            <a:pPr eaLnBrk="1" hangingPunct="1"/>
            <a:r>
              <a:rPr lang="ru-RU"/>
              <a:t>Часть 1 ст. 28 — деяние признается совершенным невиновно, если лицо, его совершившее, </a:t>
            </a:r>
            <a:r>
              <a:rPr lang="ru-RU" i="1">
                <a:solidFill>
                  <a:schemeClr val="hlink"/>
                </a:solidFill>
              </a:rPr>
              <a:t>не осознавало и по обстоятельствам дела не могло осознавать общественной опасности своих действий либо не предвидело возможности наступления общественно опасных последствий и по обстоятельствам дела не должно было или не могло их предвидеть</a:t>
            </a:r>
            <a:r>
              <a:rPr lang="ru-RU">
                <a:solidFill>
                  <a:schemeClr val="hlink"/>
                </a:solidFill>
              </a:rPr>
              <a:t> (</a:t>
            </a:r>
            <a:r>
              <a:rPr lang="ru-RU"/>
              <a:t>неблагоприятный исход лечения, именуемый «несчастным случаем»).</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4294967295"/>
          </p:nvPr>
        </p:nvSpPr>
        <p:spPr>
          <a:xfrm>
            <a:off x="0" y="549275"/>
            <a:ext cx="7386638" cy="5546725"/>
          </a:xfrm>
        </p:spPr>
        <p:txBody>
          <a:bodyPr/>
          <a:lstStyle/>
          <a:p>
            <a:pPr eaLnBrk="1" hangingPunct="1">
              <a:lnSpc>
                <a:spcPct val="90000"/>
              </a:lnSpc>
            </a:pPr>
            <a:r>
              <a:rPr lang="ru-RU"/>
              <a:t>Часть 2 ст. 28 — деяние признается совершенным невиновно, если лицо, его совершившее, хотя и предвидело возможность наступления общественно опасных последствий своих действий, но не могло предотвратить эти последствия в силу несоответствия своих психофизиологических качеств требованиям экстремальных условий или нервно-психическим перегрузкам.</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idx="4294967295"/>
          </p:nvPr>
        </p:nvSpPr>
        <p:spPr/>
        <p:txBody>
          <a:bodyPr anchor="ctr"/>
          <a:lstStyle/>
          <a:p>
            <a:pPr algn="ctr" eaLnBrk="1" hangingPunct="1"/>
            <a:r>
              <a:rPr lang="ru-RU"/>
              <a:t>Состав преступления</a:t>
            </a:r>
          </a:p>
        </p:txBody>
      </p:sp>
      <p:sp>
        <p:nvSpPr>
          <p:cNvPr id="57346" name="Объект 2"/>
          <p:cNvSpPr>
            <a:spLocks noGrp="1"/>
          </p:cNvSpPr>
          <p:nvPr>
            <p:ph idx="4294967295"/>
          </p:nvPr>
        </p:nvSpPr>
        <p:spPr/>
        <p:txBody>
          <a:bodyPr/>
          <a:lstStyle/>
          <a:p>
            <a:pPr eaLnBrk="1" hangingPunct="1"/>
            <a:r>
              <a:rPr lang="ru-RU"/>
              <a:t>- это совокупность признаков, характеризующих общественно опасное деяние как </a:t>
            </a:r>
            <a:r>
              <a:rPr lang="ru-RU" i="1"/>
              <a:t>конкретное</a:t>
            </a:r>
            <a:r>
              <a:rPr lang="ru-RU"/>
              <a:t> преступление. Таким образом, он является единственным основанием уголовной ответственности.</a:t>
            </a:r>
          </a:p>
          <a:p>
            <a:pPr eaLnBrk="1" hangingPunct="1"/>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2771800" y="116632"/>
            <a:ext cx="2088232" cy="84966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tx1"/>
                  </a:solidFill>
                </a:ln>
              </a:rPr>
              <a:t>Состав преступления</a:t>
            </a:r>
          </a:p>
        </p:txBody>
      </p:sp>
      <p:cxnSp>
        <p:nvCxnSpPr>
          <p:cNvPr id="6" name="Прямая соединительная линия 5"/>
          <p:cNvCxnSpPr/>
          <p:nvPr/>
        </p:nvCxnSpPr>
        <p:spPr>
          <a:xfrm flipH="1">
            <a:off x="611188" y="966788"/>
            <a:ext cx="2881312" cy="949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endCxn id="15" idx="0"/>
          </p:cNvCxnSpPr>
          <p:nvPr/>
        </p:nvCxnSpPr>
        <p:spPr>
          <a:xfrm flipH="1">
            <a:off x="2225675" y="1052513"/>
            <a:ext cx="1590675" cy="162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a:endCxn id="16" idx="0"/>
          </p:cNvCxnSpPr>
          <p:nvPr/>
        </p:nvCxnSpPr>
        <p:spPr>
          <a:xfrm>
            <a:off x="3924300" y="966788"/>
            <a:ext cx="1403350" cy="1706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4140200" y="966788"/>
            <a:ext cx="3168650" cy="1093787"/>
          </a:xfrm>
          <a:prstGeom prst="line">
            <a:avLst/>
          </a:prstGeom>
        </p:spPr>
        <p:style>
          <a:lnRef idx="1">
            <a:schemeClr val="accent1"/>
          </a:lnRef>
          <a:fillRef idx="0">
            <a:schemeClr val="accent1"/>
          </a:fillRef>
          <a:effectRef idx="0">
            <a:schemeClr val="accent1"/>
          </a:effectRef>
          <a:fontRef idx="minor">
            <a:schemeClr val="tx1"/>
          </a:fontRef>
        </p:style>
      </p:cxnSp>
      <p:sp>
        <p:nvSpPr>
          <p:cNvPr id="13" name="Скругленный прямоугольник 12"/>
          <p:cNvSpPr/>
          <p:nvPr/>
        </p:nvSpPr>
        <p:spPr>
          <a:xfrm flipV="1">
            <a:off x="539750" y="1916113"/>
            <a:ext cx="71438" cy="144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Блок-схема: процесс 13"/>
          <p:cNvSpPr/>
          <p:nvPr/>
        </p:nvSpPr>
        <p:spPr>
          <a:xfrm>
            <a:off x="93507" y="1837030"/>
            <a:ext cx="914400" cy="61264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a:t>
            </a:r>
          </a:p>
        </p:txBody>
      </p:sp>
      <p:sp>
        <p:nvSpPr>
          <p:cNvPr id="15" name="Блок-схема: процесс 14"/>
          <p:cNvSpPr/>
          <p:nvPr/>
        </p:nvSpPr>
        <p:spPr>
          <a:xfrm>
            <a:off x="1032908" y="2673497"/>
            <a:ext cx="2386964"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Объективная сторона</a:t>
            </a:r>
          </a:p>
        </p:txBody>
      </p:sp>
      <p:sp>
        <p:nvSpPr>
          <p:cNvPr id="16" name="Блок-схема: процесс 15"/>
          <p:cNvSpPr/>
          <p:nvPr/>
        </p:nvSpPr>
        <p:spPr>
          <a:xfrm>
            <a:off x="4427984" y="2673496"/>
            <a:ext cx="1800200"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Субъективная</a:t>
            </a:r>
            <a:r>
              <a:rPr lang="ru-RU" dirty="0"/>
              <a:t> </a:t>
            </a:r>
            <a:r>
              <a:rPr lang="ru-RU" dirty="0">
                <a:ln>
                  <a:solidFill>
                    <a:schemeClr val="bg2"/>
                  </a:solidFill>
                </a:ln>
              </a:rPr>
              <a:t>сторона</a:t>
            </a:r>
          </a:p>
        </p:txBody>
      </p:sp>
      <p:sp>
        <p:nvSpPr>
          <p:cNvPr id="17" name="Блок-схема: процесс 16"/>
          <p:cNvSpPr/>
          <p:nvPr/>
        </p:nvSpPr>
        <p:spPr>
          <a:xfrm>
            <a:off x="6444208" y="1916833"/>
            <a:ext cx="1177280" cy="756664"/>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a:t>
            </a:r>
          </a:p>
        </p:txBody>
      </p:sp>
      <p:cxnSp>
        <p:nvCxnSpPr>
          <p:cNvPr id="25" name="Прямая соединительная линия 24"/>
          <p:cNvCxnSpPr>
            <a:stCxn id="15" idx="2"/>
          </p:cNvCxnSpPr>
          <p:nvPr/>
        </p:nvCxnSpPr>
        <p:spPr>
          <a:xfrm flipH="1">
            <a:off x="250825" y="3500438"/>
            <a:ext cx="1974850"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15" idx="2"/>
            <a:endCxn id="33" idx="0"/>
          </p:cNvCxnSpPr>
          <p:nvPr/>
        </p:nvCxnSpPr>
        <p:spPr>
          <a:xfrm flipH="1">
            <a:off x="1223963" y="3500438"/>
            <a:ext cx="1001712" cy="973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15" idx="2"/>
          </p:cNvCxnSpPr>
          <p:nvPr/>
        </p:nvCxnSpPr>
        <p:spPr>
          <a:xfrm>
            <a:off x="2225675" y="3500438"/>
            <a:ext cx="250825" cy="1819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a:stCxn id="15" idx="2"/>
          </p:cNvCxnSpPr>
          <p:nvPr/>
        </p:nvCxnSpPr>
        <p:spPr>
          <a:xfrm flipH="1">
            <a:off x="1033463" y="3500438"/>
            <a:ext cx="119221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Блок-схема: процесс 31"/>
          <p:cNvSpPr/>
          <p:nvPr/>
        </p:nvSpPr>
        <p:spPr>
          <a:xfrm>
            <a:off x="250825" y="3716338"/>
            <a:ext cx="100806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 деяние</a:t>
            </a:r>
          </a:p>
        </p:txBody>
      </p:sp>
      <p:sp>
        <p:nvSpPr>
          <p:cNvPr id="33" name="Блок-схема: процесс 32"/>
          <p:cNvSpPr/>
          <p:nvPr/>
        </p:nvSpPr>
        <p:spPr>
          <a:xfrm>
            <a:off x="395288" y="4473575"/>
            <a:ext cx="1655762" cy="7207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его последствия </a:t>
            </a:r>
          </a:p>
        </p:txBody>
      </p:sp>
      <p:sp>
        <p:nvSpPr>
          <p:cNvPr id="34" name="Блок-схема: процесс 33"/>
          <p:cNvSpPr/>
          <p:nvPr/>
        </p:nvSpPr>
        <p:spPr>
          <a:xfrm>
            <a:off x="1476375" y="5319713"/>
            <a:ext cx="2016125" cy="7016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причинная связь между ними</a:t>
            </a:r>
          </a:p>
        </p:txBody>
      </p:sp>
      <p:cxnSp>
        <p:nvCxnSpPr>
          <p:cNvPr id="37" name="Прямая соединительная линия 36"/>
          <p:cNvCxnSpPr>
            <a:stCxn id="16" idx="2"/>
          </p:cNvCxnSpPr>
          <p:nvPr/>
        </p:nvCxnSpPr>
        <p:spPr>
          <a:xfrm flipH="1">
            <a:off x="4500563" y="3500438"/>
            <a:ext cx="827087" cy="360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6" idx="2"/>
          </p:cNvCxnSpPr>
          <p:nvPr/>
        </p:nvCxnSpPr>
        <p:spPr>
          <a:xfrm>
            <a:off x="5327650" y="3500438"/>
            <a:ext cx="396875" cy="1081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16" idx="2"/>
          </p:cNvCxnSpPr>
          <p:nvPr/>
        </p:nvCxnSpPr>
        <p:spPr>
          <a:xfrm>
            <a:off x="5327650" y="3500438"/>
            <a:ext cx="1981200"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42" name="Блок-схема: процесс 41"/>
          <p:cNvSpPr/>
          <p:nvPr/>
        </p:nvSpPr>
        <p:spPr>
          <a:xfrm>
            <a:off x="4500563" y="3860800"/>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вина</a:t>
            </a:r>
          </a:p>
        </p:txBody>
      </p:sp>
      <p:sp>
        <p:nvSpPr>
          <p:cNvPr id="43" name="Блок-схема: процесс 42"/>
          <p:cNvSpPr/>
          <p:nvPr/>
        </p:nvSpPr>
        <p:spPr>
          <a:xfrm>
            <a:off x="5724525" y="4581525"/>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мотив</a:t>
            </a:r>
          </a:p>
        </p:txBody>
      </p:sp>
      <p:sp>
        <p:nvSpPr>
          <p:cNvPr id="44" name="Блок-схема: процесс 43"/>
          <p:cNvSpPr/>
          <p:nvPr/>
        </p:nvSpPr>
        <p:spPr>
          <a:xfrm>
            <a:off x="6851650" y="4176713"/>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цель</a:t>
            </a:r>
          </a:p>
        </p:txBody>
      </p:sp>
      <p:cxnSp>
        <p:nvCxnSpPr>
          <p:cNvPr id="46" name="Прямая соединительная линия 45"/>
          <p:cNvCxnSpPr>
            <a:stCxn id="34" idx="0"/>
          </p:cNvCxnSpPr>
          <p:nvPr/>
        </p:nvCxnSpPr>
        <p:spPr>
          <a:xfrm flipH="1">
            <a:off x="2447925" y="5319713"/>
            <a:ext cx="36513" cy="7143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body" idx="4294967295"/>
          </p:nvPr>
        </p:nvSpPr>
        <p:spPr>
          <a:xfrm>
            <a:off x="0" y="1598613"/>
            <a:ext cx="7386638" cy="4497387"/>
          </a:xfrm>
        </p:spPr>
        <p:txBody>
          <a:bodyPr/>
          <a:lstStyle/>
          <a:p>
            <a:pPr eaLnBrk="1" hangingPunct="1"/>
            <a:r>
              <a:rPr lang="ru-RU" b="1" i="1"/>
              <a:t>Выявить элементы </a:t>
            </a:r>
            <a:r>
              <a:rPr lang="ru-RU"/>
              <a:t>состава преступления </a:t>
            </a:r>
            <a:r>
              <a:rPr lang="ru-RU" b="1" i="1"/>
              <a:t>означает квалифицировать его</a:t>
            </a:r>
            <a:r>
              <a:rPr lang="ru-RU"/>
              <a:t>, то есть определить, какой статьей и частью Особенной части УК предусмотрено деяние</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chor="ctr"/>
          <a:lstStyle/>
          <a:p>
            <a:pPr algn="ctr" eaLnBrk="1" hangingPunct="1"/>
            <a:endParaRPr lang="ru-RU" sz="2500" b="1">
              <a:solidFill>
                <a:schemeClr val="tx1"/>
              </a:solidFill>
            </a:endParaRPr>
          </a:p>
        </p:txBody>
      </p:sp>
      <p:sp>
        <p:nvSpPr>
          <p:cNvPr id="63490" name="Rectangle 3"/>
          <p:cNvSpPr>
            <a:spLocks noGrp="1" noChangeArrowheads="1"/>
          </p:cNvSpPr>
          <p:nvPr>
            <p:ph type="body" idx="4294967295"/>
          </p:nvPr>
        </p:nvSpPr>
        <p:spPr>
          <a:xfrm>
            <a:off x="566738" y="333375"/>
            <a:ext cx="8001000" cy="5686425"/>
          </a:xfrm>
        </p:spPr>
        <p:txBody>
          <a:bodyPr/>
          <a:lstStyle/>
          <a:p>
            <a:pPr eaLnBrk="1" hangingPunct="1">
              <a:lnSpc>
                <a:spcPct val="80000"/>
              </a:lnSpc>
            </a:pPr>
            <a:r>
              <a:rPr lang="ru-RU" sz="1900"/>
              <a:t>Объект — то, на что посягает данное деяние. Объектом всегда являются определенные общественные отношения, ценности, которые охраняются от опасных посягательств уголовным законом.</a:t>
            </a:r>
          </a:p>
          <a:p>
            <a:pPr eaLnBrk="1" hangingPunct="1">
              <a:lnSpc>
                <a:spcPct val="80000"/>
              </a:lnSpc>
            </a:pPr>
            <a:endParaRPr lang="ru-RU" sz="1900"/>
          </a:p>
          <a:p>
            <a:pPr eaLnBrk="1" hangingPunct="1">
              <a:lnSpc>
                <a:spcPct val="80000"/>
              </a:lnSpc>
            </a:pPr>
            <a:r>
              <a:rPr lang="ru-RU" sz="1900"/>
              <a:t>Объектами преступлений в сфере здравоохранения являются: общественные отношения, обеспечивающие жизнедеятельность человека и охраняющие его здоровье и жизнь.</a:t>
            </a:r>
          </a:p>
          <a:p>
            <a:pPr eaLnBrk="1" hangingPunct="1">
              <a:lnSpc>
                <a:spcPct val="80000"/>
              </a:lnSpc>
            </a:pPr>
            <a:endParaRPr lang="ru-RU" sz="1900"/>
          </a:p>
          <a:p>
            <a:pPr eaLnBrk="1" hangingPunct="1">
              <a:lnSpc>
                <a:spcPct val="80000"/>
              </a:lnSpc>
            </a:pPr>
            <a:r>
              <a:rPr lang="ru-RU" sz="1900"/>
              <a:t>Объективная сторона — конкретное действие или бездействие; общественно опасные последствия; причинно-следственная связь между действием и наступившими последствиями.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chor="ctr"/>
          <a:lstStyle/>
          <a:p>
            <a:pPr eaLnBrk="1" hangingPunct="1"/>
            <a:endParaRPr lang="ru-RU" sz="2500" b="1">
              <a:solidFill>
                <a:schemeClr val="tx1"/>
              </a:solidFill>
            </a:endParaRPr>
          </a:p>
        </p:txBody>
      </p:sp>
      <p:sp>
        <p:nvSpPr>
          <p:cNvPr id="65538" name="Rectangle 3"/>
          <p:cNvSpPr>
            <a:spLocks noGrp="1" noChangeArrowheads="1"/>
          </p:cNvSpPr>
          <p:nvPr>
            <p:ph type="body" idx="4294967295"/>
          </p:nvPr>
        </p:nvSpPr>
        <p:spPr/>
        <p:txBody>
          <a:bodyPr/>
          <a:lstStyle/>
          <a:p>
            <a:pPr eaLnBrk="1" hangingPunct="1">
              <a:lnSpc>
                <a:spcPct val="80000"/>
              </a:lnSpc>
            </a:pPr>
            <a:r>
              <a:rPr lang="ru-RU" sz="2600" b="1"/>
              <a:t>Субъект</a:t>
            </a:r>
            <a:r>
              <a:rPr lang="ru-RU" sz="2600"/>
              <a:t> — вменяемое лицо, достигшее возраста уголовной ответственности. Преступления, совершаемые в сфере здравоохранения, предусматривают </a:t>
            </a:r>
            <a:r>
              <a:rPr lang="ru-RU" sz="2600" b="1" i="1"/>
              <a:t>специального субъекта</a:t>
            </a:r>
            <a:r>
              <a:rPr lang="ru-RU" sz="2600"/>
              <a:t> — медицинского работника, имеющего высшее или среднее специальное медицинское образование.</a:t>
            </a:r>
          </a:p>
          <a:p>
            <a:pPr eaLnBrk="1" hangingPunct="1">
              <a:lnSpc>
                <a:spcPct val="80000"/>
              </a:lnSpc>
            </a:pPr>
            <a:r>
              <a:rPr lang="ru-RU" sz="2600" b="1"/>
              <a:t>Субъективная сторона</a:t>
            </a:r>
            <a:r>
              <a:rPr lang="ru-RU" sz="2600"/>
              <a:t> — психическое отношение лица к совершаемому им деянию и его последствиям (вина, цель, мотивы).</a:t>
            </a:r>
          </a:p>
          <a:p>
            <a:pPr eaLnBrk="1" hangingPunct="1">
              <a:lnSpc>
                <a:spcPct val="80000"/>
              </a:lnSpc>
            </a:pPr>
            <a:endParaRPr lang="ru-RU"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idx="4294967295"/>
          </p:nvPr>
        </p:nvSpPr>
        <p:spPr>
          <a:xfrm>
            <a:off x="179388" y="115888"/>
            <a:ext cx="7516812" cy="1800225"/>
          </a:xfrm>
        </p:spPr>
        <p:txBody>
          <a:bodyPr anchor="ctr"/>
          <a:lstStyle/>
          <a:p>
            <a:pPr eaLnBrk="1" hangingPunct="1"/>
            <a:r>
              <a:rPr lang="ru-RU" sz="3400"/>
              <a:t> </a:t>
            </a:r>
            <a:r>
              <a:rPr lang="ru-RU" sz="2100" b="1">
                <a:solidFill>
                  <a:schemeClr val="tx1"/>
                </a:solidFill>
              </a:rPr>
              <a:t>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a:t>
            </a:r>
          </a:p>
        </p:txBody>
      </p:sp>
      <p:sp>
        <p:nvSpPr>
          <p:cNvPr id="67586" name="Rectangle 3"/>
          <p:cNvSpPr>
            <a:spLocks noGrp="1" noChangeArrowheads="1"/>
          </p:cNvSpPr>
          <p:nvPr>
            <p:ph type="body" idx="4294967295"/>
          </p:nvPr>
        </p:nvSpPr>
        <p:spPr>
          <a:xfrm>
            <a:off x="566738" y="2122488"/>
            <a:ext cx="8001000" cy="3897312"/>
          </a:xfrm>
        </p:spPr>
        <p:txBody>
          <a:bodyPr/>
          <a:lstStyle/>
          <a:p>
            <a:pPr eaLnBrk="1" hangingPunct="1">
              <a:lnSpc>
                <a:spcPct val="90000"/>
              </a:lnSpc>
            </a:pPr>
            <a:r>
              <a:rPr lang="ru-RU" sz="2100" b="1"/>
              <a:t>1. Профессиональные медицинские преступления (ст. 124 «Неоказание помощи больному», ст. 109 «Причинение смерти по неосторожности», ст. 118 «Причинение тяжкого или средней тяжести вреда здоровью по неосторожности», ст. 123 «Незаконное производство аборта», ст. 235 «Незаконное занятие частной медицинской практикой или частной фармацевтической деятельностью», ст. 128 «Незаконное помещение в психиатрический стационар»);</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4294967295"/>
          </p:nvPr>
        </p:nvSpPr>
        <p:spPr>
          <a:xfrm>
            <a:off x="0" y="1598613"/>
            <a:ext cx="7386638" cy="4497387"/>
          </a:xfrm>
        </p:spPr>
        <p:txBody>
          <a:bodyPr/>
          <a:lstStyle/>
          <a:p>
            <a:pPr eaLnBrk="1" hangingPunct="1"/>
            <a:r>
              <a:rPr lang="ru-RU"/>
              <a:t>2. Должностные медицинские преступления (</a:t>
            </a:r>
            <a:r>
              <a:rPr lang="ru-RU" b="1"/>
              <a:t>Статья 293 УК</a:t>
            </a:r>
            <a:r>
              <a:rPr lang="ru-RU"/>
              <a:t> устанавливает ответственность за халатность,</a:t>
            </a:r>
            <a:r>
              <a:rPr lang="ru-RU" b="1"/>
              <a:t> Статья 292 УК РФ</a:t>
            </a:r>
            <a:r>
              <a:rPr lang="ru-RU"/>
              <a:t> устанавливает ответственность за такое должностное преступление, как служебный подлог</a:t>
            </a:r>
            <a:r>
              <a:rPr lang="ru-RU" b="1"/>
              <a:t>, </a:t>
            </a:r>
            <a:r>
              <a:rPr lang="ru-RU"/>
              <a:t>получение взятки</a:t>
            </a:r>
            <a:r>
              <a:rPr lang="ru-RU" b="1"/>
              <a:t> ст. 290. УК РФ)</a:t>
            </a:r>
            <a:r>
              <a:rPr lang="ru-RU"/>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4294967295"/>
          </p:nvPr>
        </p:nvSpPr>
        <p:spPr>
          <a:xfrm>
            <a:off x="0" y="1598613"/>
            <a:ext cx="7386638" cy="4497387"/>
          </a:xfrm>
        </p:spPr>
        <p:txBody>
          <a:bodyPr/>
          <a:lstStyle/>
          <a:p>
            <a:pPr eaLnBrk="1" hangingPunct="1"/>
            <a:r>
              <a:rPr lang="ru-RU"/>
              <a:t>3. Преступления. за которые медицинские работники  привлекаются к уголовной ответственности на общих основаниях.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nchor="ctr"/>
          <a:lstStyle/>
          <a:p>
            <a:pPr algn="ctr" eaLnBrk="1" hangingPunct="1"/>
            <a:r>
              <a:rPr lang="ru-RU" sz="3400"/>
              <a:t>Виды юридической ответственности</a:t>
            </a:r>
          </a:p>
        </p:txBody>
      </p:sp>
      <p:sp>
        <p:nvSpPr>
          <p:cNvPr id="18434" name="Rectangle 3"/>
          <p:cNvSpPr>
            <a:spLocks noGrp="1" noChangeArrowheads="1"/>
          </p:cNvSpPr>
          <p:nvPr>
            <p:ph type="body" idx="4294967295"/>
          </p:nvPr>
        </p:nvSpPr>
        <p:spPr/>
        <p:txBody>
          <a:bodyPr/>
          <a:lstStyle/>
          <a:p>
            <a:pPr eaLnBrk="1" hangingPunct="1"/>
            <a:r>
              <a:rPr lang="ru-RU"/>
              <a:t>- дисциплинарная;</a:t>
            </a:r>
          </a:p>
          <a:p>
            <a:pPr eaLnBrk="1" hangingPunct="1"/>
            <a:r>
              <a:rPr lang="ru-RU"/>
              <a:t>-административная;</a:t>
            </a:r>
          </a:p>
          <a:p>
            <a:pPr eaLnBrk="1" hangingPunct="1"/>
            <a:r>
              <a:rPr lang="ru-RU"/>
              <a:t>-гражданско – правовая;</a:t>
            </a:r>
          </a:p>
          <a:p>
            <a:pPr eaLnBrk="1" hangingPunct="1"/>
            <a:r>
              <a:rPr lang="ru-RU"/>
              <a:t>-уголовная.</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chor="ctr"/>
          <a:lstStyle/>
          <a:p>
            <a:pPr algn="ctr" eaLnBrk="1" hangingPunct="1"/>
            <a:r>
              <a:rPr lang="ru-RU" sz="2100" b="1">
                <a:solidFill>
                  <a:schemeClr val="tx1"/>
                </a:solidFill>
              </a:rPr>
              <a:t>Статьи, которые напрямую затрагивают интересы пациентов и медицинских работников.</a:t>
            </a:r>
            <a:r>
              <a:rPr lang="ru-RU" sz="3400"/>
              <a:t> </a:t>
            </a:r>
          </a:p>
        </p:txBody>
      </p:sp>
      <p:sp>
        <p:nvSpPr>
          <p:cNvPr id="73730" name="Rectangle 3"/>
          <p:cNvSpPr>
            <a:spLocks noGrp="1" noChangeArrowheads="1"/>
          </p:cNvSpPr>
          <p:nvPr>
            <p:ph type="body" idx="4294967295"/>
          </p:nvPr>
        </p:nvSpPr>
        <p:spPr/>
        <p:txBody>
          <a:bodyPr/>
          <a:lstStyle/>
          <a:p>
            <a:pPr eaLnBrk="1" hangingPunct="1"/>
            <a:r>
              <a:rPr lang="ru-RU" sz="1900" b="1"/>
              <a:t>ст. 124 «Неоказание помощи больному»,</a:t>
            </a:r>
          </a:p>
          <a:p>
            <a:pPr eaLnBrk="1" hangingPunct="1"/>
            <a:r>
              <a:rPr lang="ru-RU" sz="1900" b="1"/>
              <a:t> ст. 109 «Причинение смерти по неосторожности», </a:t>
            </a:r>
          </a:p>
          <a:p>
            <a:pPr eaLnBrk="1" hangingPunct="1"/>
            <a:r>
              <a:rPr lang="ru-RU" sz="1900" b="1"/>
              <a:t>ст. 118 «Причинение тяжкого вреда здоровью по неосторожности», </a:t>
            </a:r>
          </a:p>
          <a:p>
            <a:pPr eaLnBrk="1" hangingPunct="1"/>
            <a:r>
              <a:rPr lang="ru-RU" sz="1900" b="1"/>
              <a:t>ст. 123 «Незаконное производство аборта», </a:t>
            </a:r>
          </a:p>
          <a:p>
            <a:pPr eaLnBrk="1" hangingPunct="1"/>
            <a:r>
              <a:rPr lang="ru-RU" sz="1900" b="1"/>
              <a:t>ст. 235 «Незаконное занятие частной медицинской практикой или частной фармацевтической деятельностью», </a:t>
            </a:r>
          </a:p>
          <a:p>
            <a:pPr eaLnBrk="1" hangingPunct="1"/>
            <a:r>
              <a:rPr lang="ru-RU" sz="1900" b="1"/>
              <a:t>ст. 128 «Незаконное помещение в психиатрический стационар», </a:t>
            </a:r>
          </a:p>
          <a:p>
            <a:pPr eaLnBrk="1" hangingPunct="1"/>
            <a:r>
              <a:rPr lang="ru-RU" sz="1900" b="1"/>
              <a:t>ст. 233 «Незаконная выдача либо подделка рецептов или иных документов, дающих право на получение наркотических средств или психотропных веществ».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Заголовок 1"/>
          <p:cNvSpPr>
            <a:spLocks noGrp="1"/>
          </p:cNvSpPr>
          <p:nvPr>
            <p:ph type="title" idx="4294967295"/>
          </p:nvPr>
        </p:nvSpPr>
        <p:spPr/>
        <p:txBody>
          <a:bodyPr anchor="ctr"/>
          <a:lstStyle/>
          <a:p>
            <a:pPr algn="ctr" eaLnBrk="1" hangingPunct="1"/>
            <a:r>
              <a:rPr lang="ru-RU" sz="2100"/>
              <a:t>Ст.109  Причинение смерти по неосторожности</a:t>
            </a:r>
            <a:br>
              <a:rPr lang="ru-RU" sz="2100"/>
            </a:br>
            <a:r>
              <a:rPr lang="ru-RU" sz="2100"/>
              <a:t>ч.2 вследствие ненадлежащего исполнения лицом своих профессиональных обязанностей</a:t>
            </a:r>
          </a:p>
        </p:txBody>
      </p:sp>
      <p:sp>
        <p:nvSpPr>
          <p:cNvPr id="75778" name="Объект 2"/>
          <p:cNvSpPr>
            <a:spLocks noGrp="1"/>
          </p:cNvSpPr>
          <p:nvPr>
            <p:ph idx="4294967295"/>
          </p:nvPr>
        </p:nvSpPr>
        <p:spPr/>
        <p:txBody>
          <a:bodyPr/>
          <a:lstStyle/>
          <a:p>
            <a:pPr eaLnBrk="1" hangingPunct="1"/>
            <a:r>
              <a:rPr lang="ru-RU" sz="2100" b="1"/>
              <a:t>Объект</a:t>
            </a:r>
            <a:r>
              <a:rPr lang="ru-RU" sz="2100"/>
              <a:t> преступного посягательства - жизнь человека. Потерпевшим здесь может быть любое лицо.</a:t>
            </a:r>
          </a:p>
          <a:p>
            <a:pPr eaLnBrk="1" hangingPunct="1"/>
            <a:r>
              <a:rPr lang="ru-RU" sz="2100"/>
              <a:t>С </a:t>
            </a:r>
            <a:r>
              <a:rPr lang="ru-RU" sz="2100" b="1"/>
              <a:t>объективной стороны </a:t>
            </a:r>
            <a:r>
              <a:rPr lang="ru-RU" sz="2100"/>
              <a:t>причинение смерти по неосторожности складывается из действия или бездействия, выступающего причиной наступления результата, и самого результата - смерти человека. Виновный нарушает установленные правила поведения при исполнении профессиональных обязанностей.</a:t>
            </a:r>
          </a:p>
          <a:p>
            <a:pPr eaLnBrk="1" hangingPunct="1"/>
            <a:endParaRPr lang="ru-RU" sz="21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Заголовок 1"/>
          <p:cNvSpPr>
            <a:spLocks noGrp="1"/>
          </p:cNvSpPr>
          <p:nvPr>
            <p:ph type="title" idx="4294967295"/>
          </p:nvPr>
        </p:nvSpPr>
        <p:spPr/>
        <p:txBody>
          <a:bodyPr anchor="ctr"/>
          <a:lstStyle/>
          <a:p>
            <a:pPr algn="ctr" eaLnBrk="1" hangingPunct="1"/>
            <a:r>
              <a:rPr lang="ru-RU" sz="1900"/>
              <a:t>Ст.109  Причинение смерти по неосторожности</a:t>
            </a:r>
            <a:br>
              <a:rPr lang="ru-RU" sz="1900"/>
            </a:br>
            <a:r>
              <a:rPr lang="ru-RU" sz="1900"/>
              <a:t>ч.2 вследствие ненадлежащего исполнения лицом своих профессиональных обязанностей</a:t>
            </a:r>
          </a:p>
        </p:txBody>
      </p:sp>
      <p:sp>
        <p:nvSpPr>
          <p:cNvPr id="77826" name="Объект 2"/>
          <p:cNvSpPr>
            <a:spLocks noGrp="1"/>
          </p:cNvSpPr>
          <p:nvPr>
            <p:ph idx="4294967295"/>
          </p:nvPr>
        </p:nvSpPr>
        <p:spPr/>
        <p:txBody>
          <a:bodyPr/>
          <a:lstStyle/>
          <a:p>
            <a:pPr eaLnBrk="1" hangingPunct="1"/>
            <a:r>
              <a:rPr lang="ru-RU" sz="1900" b="1" i="1"/>
              <a:t>Субъективная сторона </a:t>
            </a:r>
            <a:r>
              <a:rPr lang="ru-RU" sz="1900"/>
              <a:t>- неосторожность в виде причинения смерти по легкомыслию или небрежности: виновное лицо, нарушая правила предосторожности, предвидело возможность наступления смерти потерпевшего, но без достаточных к тому оснований самонадеянно рассчитывало на предотвращение такого результата (легкомыслие) либо не предвидело возможности наступления от своих действий (бездействия) летального исхода, хотя при необходимой внимательности и предусмотрительности должно было и могло это предвидеть (небрежность). </a:t>
            </a:r>
          </a:p>
          <a:p>
            <a:pPr eaLnBrk="1" hangingPunct="1"/>
            <a:r>
              <a:rPr lang="ru-RU" sz="1900" b="1" i="1"/>
              <a:t>Субъект </a:t>
            </a:r>
            <a:r>
              <a:rPr lang="ru-RU" sz="1900"/>
              <a:t>– специальный, т.е. лицо, исполняющее профессиональные обязанности на момент совершения деяния.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Заголовок 1"/>
          <p:cNvSpPr>
            <a:spLocks noGrp="1"/>
          </p:cNvSpPr>
          <p:nvPr>
            <p:ph type="title" idx="4294967295"/>
          </p:nvPr>
        </p:nvSpPr>
        <p:spPr/>
        <p:txBody>
          <a:bodyPr anchor="ctr"/>
          <a:lstStyle/>
          <a:p>
            <a:pPr algn="ctr" eaLnBrk="1" hangingPunct="1"/>
            <a:r>
              <a:rPr lang="ru-RU" sz="2500" b="1"/>
              <a:t>Под ненадлежащим исполнением профессиональных обязанностей понимается </a:t>
            </a:r>
          </a:p>
        </p:txBody>
      </p:sp>
      <p:sp>
        <p:nvSpPr>
          <p:cNvPr id="79874" name="Объект 2"/>
          <p:cNvSpPr>
            <a:spLocks noGrp="1"/>
          </p:cNvSpPr>
          <p:nvPr>
            <p:ph idx="4294967295"/>
          </p:nvPr>
        </p:nvSpPr>
        <p:spPr/>
        <p:txBody>
          <a:bodyPr/>
          <a:lstStyle/>
          <a:p>
            <a:pPr eaLnBrk="1" hangingPunct="1"/>
            <a:r>
              <a:rPr lang="ru-RU" sz="2600"/>
              <a:t>поведение лица, в полной мере или частично не соответствующее официальным предписаниям, требованиям, предъявляемым к нему при выполнении профессиональных функций (медицинского или фармацевтического работника и т.д.).</a:t>
            </a:r>
          </a:p>
          <a:p>
            <a:pPr eaLnBrk="1" hangingPunct="1"/>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Заголовок 1"/>
          <p:cNvSpPr>
            <a:spLocks noGrp="1"/>
          </p:cNvSpPr>
          <p:nvPr>
            <p:ph type="title" idx="4294967295"/>
          </p:nvPr>
        </p:nvSpPr>
        <p:spPr/>
        <p:txBody>
          <a:bodyPr anchor="ctr"/>
          <a:lstStyle/>
          <a:p>
            <a:pPr algn="ctr" eaLnBrk="1" hangingPunct="1"/>
            <a:r>
              <a:rPr lang="ru-RU" sz="3200" b="1"/>
              <a:t>Ст.293 ч.2 Халатность</a:t>
            </a:r>
          </a:p>
        </p:txBody>
      </p:sp>
      <p:sp>
        <p:nvSpPr>
          <p:cNvPr id="81922" name="Объект 2"/>
          <p:cNvSpPr>
            <a:spLocks noGrp="1"/>
          </p:cNvSpPr>
          <p:nvPr>
            <p:ph idx="4294967295"/>
          </p:nvPr>
        </p:nvSpPr>
        <p:spPr/>
        <p:txBody>
          <a:bodyPr/>
          <a:lstStyle/>
          <a:p>
            <a:pPr eaLnBrk="1" hangingPunct="1"/>
            <a:r>
              <a:rPr lang="ru-RU"/>
              <a:t>Халатность – неисполнение или ненадлежащее исполнение  </a:t>
            </a:r>
            <a:r>
              <a:rPr lang="ru-RU">
                <a:solidFill>
                  <a:schemeClr val="accent2"/>
                </a:solidFill>
              </a:rPr>
              <a:t>должностным</a:t>
            </a:r>
            <a:r>
              <a:rPr lang="ru-RU"/>
              <a:t> лицом своих обязанностей вследствие недобросовестного или небрежного отношения к службе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a:xfrm>
            <a:off x="468313" y="0"/>
            <a:ext cx="8107362" cy="1520825"/>
          </a:xfrm>
        </p:spPr>
        <p:txBody>
          <a:bodyPr/>
          <a:lstStyle/>
          <a:p>
            <a:pPr eaLnBrk="1" hangingPunct="1"/>
            <a:r>
              <a:rPr lang="ru-RU" sz="2400" b="1"/>
              <a:t>Объект</a:t>
            </a:r>
            <a:r>
              <a:rPr lang="ru-RU" sz="2400"/>
              <a:t> – законная деятельность властного публичного аппарата – органов государственной власти, местного самоуправления…</a:t>
            </a:r>
          </a:p>
        </p:txBody>
      </p:sp>
      <p:sp>
        <p:nvSpPr>
          <p:cNvPr id="83970" name="Rectangle 5"/>
          <p:cNvSpPr>
            <a:spLocks noGrp="1" noChangeArrowheads="1"/>
          </p:cNvSpPr>
          <p:nvPr>
            <p:ph type="body" idx="1"/>
          </p:nvPr>
        </p:nvSpPr>
        <p:spPr/>
        <p:txBody>
          <a:bodyPr/>
          <a:lstStyle/>
          <a:p>
            <a:pPr eaLnBrk="1" hangingPunct="1"/>
            <a:r>
              <a:rPr lang="ru-RU" sz="2600" b="1"/>
              <a:t>Объективная сторона:</a:t>
            </a:r>
          </a:p>
          <a:p>
            <a:pPr eaLnBrk="1" hangingPunct="1"/>
            <a:r>
              <a:rPr lang="ru-RU" sz="2600"/>
              <a:t>1)общественно-опасное деяние в форме действия или бездействия;</a:t>
            </a:r>
          </a:p>
          <a:p>
            <a:pPr eaLnBrk="1" hangingPunct="1"/>
            <a:r>
              <a:rPr lang="ru-RU" sz="2600"/>
              <a:t>2)последствия – причинение крупного ущерба по ч.1или причинение тяжкого вреда здоровью или смерть человекапо ч.2, смерть двух  или более лиц –по ч.3</a:t>
            </a:r>
          </a:p>
          <a:p>
            <a:pPr eaLnBrk="1" hangingPunct="1"/>
            <a:r>
              <a:rPr lang="ru-RU" sz="2600"/>
              <a:t>3) причинно-следственная связь между ними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algn="ctr" eaLnBrk="1" hangingPunct="1"/>
            <a:r>
              <a:rPr lang="ru-RU" sz="2400" b="1"/>
              <a:t>Субъект</a:t>
            </a:r>
          </a:p>
        </p:txBody>
      </p:sp>
      <p:sp>
        <p:nvSpPr>
          <p:cNvPr id="86018" name="Rectangle 4"/>
          <p:cNvSpPr>
            <a:spLocks noGrp="1" noChangeArrowheads="1"/>
          </p:cNvSpPr>
          <p:nvPr>
            <p:ph type="body" idx="1"/>
          </p:nvPr>
        </p:nvSpPr>
        <p:spPr/>
        <p:txBody>
          <a:bodyPr/>
          <a:lstStyle/>
          <a:p>
            <a:pPr eaLnBrk="1" hangingPunct="1"/>
            <a:r>
              <a:rPr lang="ru-RU" sz="2000"/>
              <a:t>специальный– должностное лицо (прим.1 к ст.285 УК).</a:t>
            </a:r>
          </a:p>
          <a:p>
            <a:pPr eaLnBrk="1" hangingPunct="1"/>
            <a:r>
              <a:rPr lang="ru-RU" sz="2000"/>
              <a:t>  </a:t>
            </a:r>
            <a:r>
              <a:rPr lang="ru-RU" sz="2000" b="1"/>
              <a:t>Должностными лицами</a:t>
            </a:r>
            <a:r>
              <a:rPr lang="ru-RU" sz="2000"/>
              <a:t> признаются лица, постоянно, временно или по специальному полномочию осуществляющие функции представителя власти либо выполняющие организационно-распорядительные, административно-хозяйственные функции в государственных органах, органах местного самоуправления, государственных и муниципальных учреждениях, а также Вооруженных силах)</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ru-RU"/>
              <a:t>Субъективная сторона</a:t>
            </a:r>
          </a:p>
        </p:txBody>
      </p:sp>
      <p:sp>
        <p:nvSpPr>
          <p:cNvPr id="88066" name="Rectangle 3"/>
          <p:cNvSpPr>
            <a:spLocks noGrp="1" noChangeArrowheads="1"/>
          </p:cNvSpPr>
          <p:nvPr>
            <p:ph type="body" idx="1"/>
          </p:nvPr>
        </p:nvSpPr>
        <p:spPr/>
        <p:txBody>
          <a:bodyPr/>
          <a:lstStyle/>
          <a:p>
            <a:pPr eaLnBrk="1" hangingPunct="1"/>
            <a:r>
              <a:rPr lang="ru-RU"/>
              <a:t>-неосторожность (легкомыслие или небрежность)</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algn="ctr" eaLnBrk="1" hangingPunct="1"/>
            <a:r>
              <a:rPr lang="ru-RU" sz="3400" b="1"/>
              <a:t>Условия наступления юридической ответственности</a:t>
            </a:r>
          </a:p>
        </p:txBody>
      </p:sp>
      <p:sp>
        <p:nvSpPr>
          <p:cNvPr id="90114" name="Rectangle 3"/>
          <p:cNvSpPr>
            <a:spLocks noGrp="1" noChangeArrowheads="1"/>
          </p:cNvSpPr>
          <p:nvPr>
            <p:ph type="body" idx="1"/>
          </p:nvPr>
        </p:nvSpPr>
        <p:spPr/>
        <p:txBody>
          <a:bodyPr/>
          <a:lstStyle/>
          <a:p>
            <a:pPr eaLnBrk="1" hangingPunct="1"/>
            <a:r>
              <a:rPr lang="ru-RU"/>
              <a:t> - вред;</a:t>
            </a:r>
          </a:p>
          <a:p>
            <a:pPr eaLnBrk="1" hangingPunct="1"/>
            <a:r>
              <a:rPr lang="ru-RU"/>
              <a:t>- противоправность деяния;</a:t>
            </a:r>
          </a:p>
          <a:p>
            <a:pPr eaLnBrk="1" hangingPunct="1"/>
            <a:r>
              <a:rPr lang="ru-RU"/>
              <a:t>-причинная связь между ними;</a:t>
            </a:r>
          </a:p>
          <a:p>
            <a:pPr eaLnBrk="1" hangingPunct="1"/>
            <a:r>
              <a:rPr lang="ru-RU"/>
              <a:t>-вина причинителя вреда.</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9750" y="0"/>
            <a:ext cx="8035925" cy="1520825"/>
          </a:xfrm>
        </p:spPr>
        <p:txBody>
          <a:bodyPr/>
          <a:lstStyle/>
          <a:p>
            <a:pPr algn="ctr"/>
            <a:r>
              <a:rPr lang="ru-RU" sz="2000">
                <a:hlinkClick r:id="rId3" tooltip="Вермель, Израиль Гамшеевич"/>
              </a:rPr>
              <a:t>Израиль Гамшеевич Вермель</a:t>
            </a:r>
            <a:r>
              <a:rPr lang="ru-RU" sz="2000"/>
              <a:t> выделил три условия, при наличии которых (всех одновременно) должна наступать уголовная ответственность медицинских работников за ненадлежащее лечение:</a:t>
            </a:r>
            <a:br>
              <a:rPr lang="ru-RU" sz="2000"/>
            </a:br>
            <a:endParaRPr lang="ru-RU" sz="2000"/>
          </a:p>
        </p:txBody>
      </p:sp>
      <p:sp>
        <p:nvSpPr>
          <p:cNvPr id="95235" name="Rectangle 3"/>
          <p:cNvSpPr>
            <a:spLocks noGrp="1" noChangeArrowheads="1"/>
          </p:cNvSpPr>
          <p:nvPr>
            <p:ph type="body" idx="1"/>
          </p:nvPr>
        </p:nvSpPr>
        <p:spPr/>
        <p:txBody>
          <a:bodyPr/>
          <a:lstStyle/>
          <a:p>
            <a:pPr>
              <a:lnSpc>
                <a:spcPct val="80000"/>
              </a:lnSpc>
            </a:pPr>
            <a:r>
              <a:rPr lang="ru-RU" sz="1900"/>
              <a:t>Действия медицинского работника в конкретном случае были объективно неправильными, находящимися в противоречии с общепризнанными и общепринятыми правилами медицины. </a:t>
            </a:r>
          </a:p>
          <a:p>
            <a:pPr>
              <a:lnSpc>
                <a:spcPct val="80000"/>
              </a:lnSpc>
            </a:pPr>
            <a:r>
              <a:rPr lang="ru-RU" sz="1900"/>
              <a:t>Медицинский работник в силу полученного образования и занимаемой должности должен был сознавать, что действия его являются неправильными и потому могут причинить вред больному. </a:t>
            </a:r>
          </a:p>
          <a:p>
            <a:pPr>
              <a:lnSpc>
                <a:spcPct val="80000"/>
              </a:lnSpc>
            </a:pPr>
            <a:r>
              <a:rPr lang="ru-RU" sz="1900"/>
              <a:t>Эти объективно неправильные действия способствовали наступлению неблагоприятных последствий — смерти больного или причинение существенного вреда его здоровью. </a:t>
            </a:r>
          </a:p>
          <a:p>
            <a:pPr>
              <a:lnSpc>
                <a:spcPct val="80000"/>
              </a:lnSpc>
            </a:pPr>
            <a:r>
              <a:rPr lang="ru-RU" sz="1900" b="1" i="1"/>
              <a:t>Но с точки зрения закона единственное основание для уголовной ответственности — состав преступления,</a:t>
            </a:r>
            <a:r>
              <a:rPr lang="ru-RU" sz="1900"/>
              <a:t> предусмотренного Уголовным кодексом.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4294967295"/>
          </p:nvPr>
        </p:nvSpPr>
        <p:spPr>
          <a:xfrm>
            <a:off x="0" y="115888"/>
            <a:ext cx="7386638" cy="5980112"/>
          </a:xfrm>
        </p:spPr>
        <p:txBody>
          <a:bodyPr/>
          <a:lstStyle/>
          <a:p>
            <a:pPr eaLnBrk="1" hangingPunct="1">
              <a:lnSpc>
                <a:spcPct val="90000"/>
              </a:lnSpc>
            </a:pPr>
            <a:r>
              <a:rPr lang="ru-RU"/>
              <a:t>Уголовная ответственность является видом юридической ответственности, предусмотренным за совершение правонарушений, представляющих наибольшую угрозу для общества – преступлений.  Основанием привлечения конкретного медицинского работника к уголовной ответственности является совершение им особо опасного правонарушения — преступления.</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type="body" idx="4294967295"/>
          </p:nvPr>
        </p:nvSpPr>
        <p:spPr>
          <a:xfrm>
            <a:off x="0" y="1598613"/>
            <a:ext cx="7386638" cy="4497387"/>
          </a:xfrm>
        </p:spPr>
        <p:txBody>
          <a:bodyPr/>
          <a:lstStyle/>
          <a:p>
            <a:pPr eaLnBrk="1" hangingPunct="1">
              <a:lnSpc>
                <a:spcPct val="90000"/>
              </a:lnSpc>
            </a:pPr>
            <a:r>
              <a:rPr lang="ru-RU" sz="2600"/>
              <a:t>С 1 января 1997 года введен в действие Уголовный кодекс РФ. </a:t>
            </a:r>
          </a:p>
          <a:p>
            <a:pPr eaLnBrk="1" hangingPunct="1">
              <a:lnSpc>
                <a:spcPct val="90000"/>
              </a:lnSpc>
            </a:pPr>
            <a:r>
              <a:rPr lang="ru-RU" sz="2600"/>
              <a:t>Следует отметить, что новый УК, по сравнению с предыдущим, сущест­венно ужесточил наказание для лиц медицинского персонала, виновных в неоказании и ненадлежащем оказании помощи больным, еще более строго встав на защиту прав пациента и законных интересов граждан в сфере охраны здоровья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ru-RU">
                <a:solidFill>
                  <a:schemeClr val="tx1"/>
                </a:solidFill>
              </a:rPr>
              <a:t>Понятие преступления</a:t>
            </a:r>
          </a:p>
        </p:txBody>
      </p:sp>
      <p:sp>
        <p:nvSpPr>
          <p:cNvPr id="22530" name="Rectangle 3"/>
          <p:cNvSpPr>
            <a:spLocks noGrp="1" noChangeArrowheads="1"/>
          </p:cNvSpPr>
          <p:nvPr>
            <p:ph type="body" idx="4294967295"/>
          </p:nvPr>
        </p:nvSpPr>
        <p:spPr/>
        <p:txBody>
          <a:bodyPr/>
          <a:lstStyle/>
          <a:p>
            <a:pPr eaLnBrk="1" hangingPunct="1"/>
            <a:r>
              <a:rPr lang="ru-RU"/>
              <a:t>Преступлением признается виновно совершенное общественно опасное деяние, запрещенное уголовным кодексом под угрозой наказания (ст. 14 УК РФ).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4294967295"/>
          </p:nvPr>
        </p:nvSpPr>
        <p:spPr>
          <a:xfrm>
            <a:off x="0" y="188913"/>
            <a:ext cx="7386638" cy="5907087"/>
          </a:xfrm>
        </p:spPr>
        <p:txBody>
          <a:bodyPr/>
          <a:lstStyle/>
          <a:p>
            <a:pPr eaLnBrk="1" hangingPunct="1"/>
            <a:r>
              <a:rPr lang="ru-RU" b="1" i="1"/>
              <a:t>Деяние</a:t>
            </a:r>
            <a:r>
              <a:rPr lang="ru-RU" b="1"/>
              <a:t> </a:t>
            </a:r>
            <a:r>
              <a:rPr lang="ru-RU"/>
              <a:t>— это поведение человека в форме действия или бездействия.</a:t>
            </a:r>
          </a:p>
          <a:p>
            <a:pPr eaLnBrk="1" hangingPunct="1"/>
            <a:r>
              <a:rPr lang="ru-RU"/>
              <a:t> </a:t>
            </a:r>
            <a:r>
              <a:rPr lang="ru-RU" b="1" i="1"/>
              <a:t>Действие</a:t>
            </a:r>
            <a:r>
              <a:rPr lang="ru-RU"/>
              <a:t> — активное волевое поведение. </a:t>
            </a:r>
          </a:p>
          <a:p>
            <a:pPr eaLnBrk="1" hangingPunct="1"/>
            <a:r>
              <a:rPr lang="ru-RU" b="1" i="1"/>
              <a:t>Бездействие </a:t>
            </a:r>
            <a:r>
              <a:rPr lang="ru-RU"/>
              <a:t>— пассивное волевое поведение, выражающееся в невыполнении лежащей на лице обязанности действовать.</a:t>
            </a:r>
          </a:p>
          <a:p>
            <a:pPr eaLnBrk="1" hangingPunct="1">
              <a:buFont typeface="Wingdings" pitchFamily="2" charset="2"/>
              <a:buNone/>
            </a:pP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nchor="ctr"/>
          <a:lstStyle/>
          <a:p>
            <a:pPr algn="ctr" eaLnBrk="1" hangingPunct="1"/>
            <a:r>
              <a:rPr lang="ru-RU" sz="3400">
                <a:solidFill>
                  <a:schemeClr val="tx1"/>
                </a:solidFill>
              </a:rPr>
              <a:t>Признаки преступления</a:t>
            </a:r>
          </a:p>
        </p:txBody>
      </p:sp>
      <p:sp>
        <p:nvSpPr>
          <p:cNvPr id="26626" name="Rectangle 3"/>
          <p:cNvSpPr>
            <a:spLocks noGrp="1" noChangeArrowheads="1"/>
          </p:cNvSpPr>
          <p:nvPr>
            <p:ph type="body" idx="4294967295"/>
          </p:nvPr>
        </p:nvSpPr>
        <p:spPr/>
        <p:txBody>
          <a:bodyPr/>
          <a:lstStyle/>
          <a:p>
            <a:pPr eaLnBrk="1" hangingPunct="1"/>
            <a:r>
              <a:rPr lang="ru-RU"/>
              <a:t>Обязательными признаками преступления являются:</a:t>
            </a:r>
          </a:p>
          <a:p>
            <a:pPr eaLnBrk="1" hangingPunct="1"/>
            <a:r>
              <a:rPr lang="ru-RU"/>
              <a:t>— противоправность;</a:t>
            </a:r>
          </a:p>
          <a:p>
            <a:pPr eaLnBrk="1" hangingPunct="1"/>
            <a:r>
              <a:rPr lang="ru-RU"/>
              <a:t>— общественная опасность;</a:t>
            </a:r>
          </a:p>
          <a:p>
            <a:pPr eaLnBrk="1" hangingPunct="1"/>
            <a:r>
              <a:rPr lang="ru-RU"/>
              <a:t>— виновность;</a:t>
            </a:r>
          </a:p>
          <a:p>
            <a:pPr eaLnBrk="1" hangingPunct="1"/>
            <a:r>
              <a:rPr lang="ru-RU"/>
              <a:t>— наказуемость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ru-RU" b="1">
                <a:solidFill>
                  <a:schemeClr val="tx1"/>
                </a:solidFill>
              </a:rPr>
              <a:t>Противоправность </a:t>
            </a:r>
          </a:p>
        </p:txBody>
      </p:sp>
      <p:sp>
        <p:nvSpPr>
          <p:cNvPr id="28674" name="Rectangle 3"/>
          <p:cNvSpPr>
            <a:spLocks noGrp="1" noChangeArrowheads="1"/>
          </p:cNvSpPr>
          <p:nvPr>
            <p:ph type="body" idx="4294967295"/>
          </p:nvPr>
        </p:nvSpPr>
        <p:spPr/>
        <p:txBody>
          <a:bodyPr/>
          <a:lstStyle/>
          <a:p>
            <a:pPr eaLnBrk="1" hangingPunct="1"/>
            <a:r>
              <a:rPr lang="ru-RU"/>
              <a:t>означает совершение деяния, предусмотренно­го действующим УК, признаки которого закреплены в отдельной статье УК. Законодательно закреплен принцип: «нет преступления без указания о том в законе».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ru-RU" b="1">
                <a:solidFill>
                  <a:schemeClr val="tx1"/>
                </a:solidFill>
              </a:rPr>
              <a:t>Общественная опасность</a:t>
            </a:r>
            <a:r>
              <a:rPr lang="ru-RU"/>
              <a:t> </a:t>
            </a:r>
          </a:p>
        </p:txBody>
      </p:sp>
      <p:sp>
        <p:nvSpPr>
          <p:cNvPr id="30722" name="Rectangle 3"/>
          <p:cNvSpPr>
            <a:spLocks noGrp="1" noChangeArrowheads="1"/>
          </p:cNvSpPr>
          <p:nvPr>
            <p:ph type="body" idx="4294967295"/>
          </p:nvPr>
        </p:nvSpPr>
        <p:spPr/>
        <p:txBody>
          <a:bodyPr/>
          <a:lstStyle/>
          <a:p>
            <a:pPr eaLnBrk="1" hangingPunct="1"/>
            <a:r>
              <a:rPr lang="ru-RU" sz="2600"/>
              <a:t>— это способность предусмотренного уголовным законом деяния причинять существенный вред охраняемым уголовным законом объектам (интересам) — жизни, здоровью, правам и свободам человека и гражданина, собственности, общественному порядку и общественной безопасности, окружающей среде, конституционному строю РФ.</a:t>
            </a:r>
          </a:p>
        </p:txBody>
      </p:sp>
    </p:spTree>
  </p:cSld>
  <p:clrMapOvr>
    <a:masterClrMapping/>
  </p:clrMapOvr>
</p:sld>
</file>

<file path=ppt/theme/theme1.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TotalTime>
  <Words>1689</Words>
  <Application>Microsoft Macintosh PowerPoint</Application>
  <PresentationFormat>Экран (4:3)</PresentationFormat>
  <Paragraphs>163</Paragraphs>
  <Slides>40</Slides>
  <Notes>40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Times New Roman</vt:lpstr>
      <vt:lpstr>Verdana</vt:lpstr>
      <vt:lpstr>Wingdings</vt:lpstr>
      <vt:lpstr>Профиль</vt:lpstr>
      <vt:lpstr>Уголовное право</vt:lpstr>
      <vt:lpstr>юридическая ответственность</vt:lpstr>
      <vt:lpstr>Виды юридической ответственности</vt:lpstr>
      <vt:lpstr>Презентация PowerPoint</vt:lpstr>
      <vt:lpstr>Понятие преступления</vt:lpstr>
      <vt:lpstr>Презентация PowerPoint</vt:lpstr>
      <vt:lpstr>Признаки преступления</vt:lpstr>
      <vt:lpstr>Противоправность </vt:lpstr>
      <vt:lpstr>Общественная опасность </vt:lpstr>
      <vt:lpstr>Презентация PowerPoint</vt:lpstr>
      <vt:lpstr>Наказуемость </vt:lpstr>
      <vt:lpstr>Виновность </vt:lpstr>
      <vt:lpstr>Презентация PowerPoint</vt:lpstr>
      <vt:lpstr>Презентация PowerPoint</vt:lpstr>
      <vt:lpstr>Прямой умысел</vt:lpstr>
      <vt:lpstr>косвенный умысел</vt:lpstr>
      <vt:lpstr>Легкомыслие (ст. 26) </vt:lpstr>
      <vt:lpstr>Небрежность  (ст. 26)</vt:lpstr>
      <vt:lpstr>«Невиновное причинение вреда»  (ст. 28 УК РФ). </vt:lpstr>
      <vt:lpstr>Презентация PowerPoint</vt:lpstr>
      <vt:lpstr>Презентация PowerPoint</vt:lpstr>
      <vt:lpstr>Состав преступления</vt:lpstr>
      <vt:lpstr>Презентация PowerPoint</vt:lpstr>
      <vt:lpstr>Презентация PowerPoint</vt:lpstr>
      <vt:lpstr>Презентация PowerPoint</vt:lpstr>
      <vt:lpstr>Презентация PowerPoint</vt:lpstr>
      <vt:lpstr> 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vt:lpstr>
      <vt:lpstr>Презентация PowerPoint</vt:lpstr>
      <vt:lpstr>Презентация PowerPoint</vt:lpstr>
      <vt:lpstr>Статьи, которые напрямую затрагивают интересы пациентов и медицинских работников. </vt:lpstr>
      <vt:lpstr>Ст.109  Причинение смерти по неосторожности ч.2 вследствие ненадлежащего исполнения лицом своих профессиональных обязанностей</vt:lpstr>
      <vt:lpstr>Ст.109  Причинение смерти по неосторожности ч.2 вследствие ненадлежащего исполнения лицом своих профессиональных обязанностей</vt:lpstr>
      <vt:lpstr>Под ненадлежащим исполнением профессиональных обязанностей понимается </vt:lpstr>
      <vt:lpstr>Ст.293 ч.2 Халатность</vt:lpstr>
      <vt:lpstr>Объект – законная деятельность властного публичного аппарата – органов государственной власти, местного самоуправления…</vt:lpstr>
      <vt:lpstr>Субъект</vt:lpstr>
      <vt:lpstr>Субъективная сторона</vt:lpstr>
      <vt:lpstr>Условия наступления юридической ответственности</vt:lpstr>
      <vt:lpstr>Израиль Гамшеевич Вермель выделил три условия, при наличии которых (всех одновременно) должна наступать уголовная ответственность медицинских работников за ненадлежащее лечение: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Уголовное право</dc:title>
  <dc:creator>Inna</dc:creator>
  <cp:lastModifiedBy>igrezina@gmail.com</cp:lastModifiedBy>
  <cp:revision>20</cp:revision>
  <dcterms:created xsi:type="dcterms:W3CDTF">2009-03-27T12:22:46Z</dcterms:created>
  <dcterms:modified xsi:type="dcterms:W3CDTF">2020-03-17T18:18:30Z</dcterms:modified>
</cp:coreProperties>
</file>